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67" r:id="rId3"/>
    <p:sldId id="300" r:id="rId4"/>
    <p:sldId id="286" r:id="rId5"/>
    <p:sldId id="299" r:id="rId6"/>
    <p:sldId id="298" r:id="rId7"/>
    <p:sldId id="290" r:id="rId8"/>
    <p:sldId id="296" r:id="rId9"/>
    <p:sldId id="297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E0B7-CB3F-4E7E-8513-2F359F2C9FB8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5295A-858F-46E4-A4EA-6C0109CE8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87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08BCF4-CD42-4FCA-B18F-EFEB7DF0C8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76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2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19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2D549-2251-49AA-BAC1-D01E1A5D5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423CF-BB2F-4164-8598-CBD618D62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6046E-AF2B-4940-BA84-747F3D06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7368" y="6492875"/>
            <a:ext cx="3174032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A789-4BB8-4778-9935-D14B12840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0628-1764-40CB-BD77-A18F3910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37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C3AC-7765-4571-B3B2-37CEBCC1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02D0F-73AF-458A-9998-8D58C7243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E3CF5-B98D-46CB-8C19-E43EAB39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F655B-1539-4726-8895-95F8ED88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43CD5-0904-461C-822C-ECF44522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85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3835-638D-4024-A36C-1D14C0D4B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AE6BC-22CF-4F9A-9C69-411A87E17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E5DC-6C39-4C0B-B0F4-50FDAACD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F1DA1-FFDA-485D-AEA4-AD0D713A8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C4EAA-6033-4198-B137-FA3CD2F32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96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D039-D604-4EE0-9126-294AB8D8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E5C95-EA73-4BAE-805A-62FF7C968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36904-2913-42D4-BAE1-C0485B01D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29533-8278-40EB-8427-89A37A4BD8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3DE4A8-8077-4CA9-BAB8-0CB6E2FB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52F53-BD39-4B7E-B901-B8186964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0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D834-6217-4470-8445-0C741BC25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36AFE-DC01-4931-B025-008D2D505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33BD5E-FF08-45BF-8A65-4E3E23E90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86DA56-4684-4EAE-B7F7-264240136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4367F-7B14-4891-A259-AA636BC56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D75FA-7E62-4BFA-A25B-BEDA9C6D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5FD46-B610-4BE3-9BD5-498D13F3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7B58A-C579-40CD-A7AA-48145029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6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4AC8-D4A3-4785-A450-B3B6DDF6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97BA5B-9C8B-4660-B045-EF7309B7B7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BAAD1-2786-4502-981C-E111B3786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72681-BC08-4CDA-831A-D2C1CFAC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38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87F228-2AB8-4FAC-97BC-7C938BDF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6B99F9-A2F0-43AE-968D-C0079A1D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B93A5-7790-49F5-9DD8-C7F7396C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56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5FED-036F-4057-AF10-2544935DC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A7DCC-36B1-4FDD-A517-5DC3EDA35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9AC11-CCEC-4BAB-9CF4-E322A1F93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552D7-2E25-491A-8CF4-B8F5E01E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529C20-DE92-48C4-9658-93B516B8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418B5-4E82-4901-A4A2-C727D9AEF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0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63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A6AC-A2FD-47B4-BEB5-41FEAEAC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8A70E1-008D-481E-A2F1-E6FEB6D3A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75C79-6450-41C3-9ADF-6E10C0DA7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F7A62-55A2-4A12-9EB9-21327593BF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B8CCA-0499-4B8D-AE78-995F95B82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5C679-0DAE-486B-B224-A401AE74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87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6B9CA-B7EF-4988-B04B-B9A4090F1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81657-9C88-47B2-ABBB-EFD24E7F1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E9BDA-D3FE-4A78-9C40-7991CF52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7EBF2-894E-4C3F-B8EA-A8BAA194A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39B03-A952-4A31-B67D-0A92500AE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26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6E38B-D771-4742-A8C4-28DF16DF6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A139D-0EF5-4551-B387-4C4380305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7D088-32C6-41C1-8E0C-880C7B75B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388F3-486A-4B87-8207-1E07CB351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114C0-836B-410C-8854-80557E55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4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94EC-C569-4CDA-9EF2-5E322010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296863"/>
            <a:ext cx="5535084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484A329-C068-4B51-8EEA-7793C65CC31F}"/>
              </a:ext>
            </a:extLst>
          </p:cNvPr>
          <p:cNvSpPr>
            <a:spLocks noGrp="1"/>
          </p:cNvSpPr>
          <p:nvPr>
            <p:ph type="chart" sz="half" idx="1"/>
          </p:nvPr>
        </p:nvSpPr>
        <p:spPr>
          <a:xfrm>
            <a:off x="575734" y="800101"/>
            <a:ext cx="5401733" cy="53260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505F5-3D19-4726-8842-A76E80493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80667" y="800101"/>
            <a:ext cx="5401733" cy="4609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9322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1F597-B0CE-44CF-9D28-1F637CFD7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296863"/>
            <a:ext cx="5535084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681E1052-63A3-41F3-B4FE-D527AF839F50}"/>
              </a:ext>
            </a:extLst>
          </p:cNvPr>
          <p:cNvSpPr>
            <a:spLocks noGrp="1"/>
          </p:cNvSpPr>
          <p:nvPr>
            <p:ph type="media" sz="half" idx="1"/>
          </p:nvPr>
        </p:nvSpPr>
        <p:spPr>
          <a:xfrm>
            <a:off x="575734" y="800101"/>
            <a:ext cx="5401733" cy="53260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3ED70-9763-4805-B7FA-C89E7B810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80667" y="800101"/>
            <a:ext cx="5401733" cy="53260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3019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C9DE1-B5BC-4347-97D8-A26918F146BE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31801" y="296863"/>
            <a:ext cx="5535084" cy="3238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2A42A-0898-4C8A-8559-37967826C0C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5734" y="800100"/>
            <a:ext cx="5401733" cy="25860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757F7-C9C4-456E-A9E1-BFFC1E8C7A3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80667" y="800100"/>
            <a:ext cx="5401733" cy="25860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DF1267-3E28-45FD-8F77-C84FC2416E5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575734" y="3538539"/>
            <a:ext cx="5401733" cy="2587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4A118-F902-473A-8108-E81F75D97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0667" y="3538539"/>
            <a:ext cx="5401733" cy="25876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793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4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61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8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8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4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975B02-6233-4675-B93C-4966B60F458B}" type="datetimeFigureOut">
              <a:rPr lang="en-US" smtClean="0"/>
              <a:pPr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43BEADA-4261-4705-8006-A8AED28662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D51E28C-5E65-4CB1-8EDC-0D7CB5466B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237" y="5723607"/>
            <a:ext cx="2601913" cy="900113"/>
          </a:xfrm>
          <a:prstGeom prst="rect">
            <a:avLst/>
          </a:prstGeom>
          <a:solidFill>
            <a:srgbClr val="007736"/>
          </a:solidFill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114FF85-052A-4909-90D1-5739242D8DF3}"/>
              </a:ext>
            </a:extLst>
          </p:cNvPr>
          <p:cNvSpPr/>
          <p:nvPr userDrawn="1"/>
        </p:nvSpPr>
        <p:spPr>
          <a:xfrm>
            <a:off x="0" y="6497052"/>
            <a:ext cx="8213558" cy="360947"/>
          </a:xfrm>
          <a:prstGeom prst="rect">
            <a:avLst/>
          </a:prstGeom>
          <a:solidFill>
            <a:srgbClr val="007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F85128-3320-41CD-8735-01EEEE41F309}"/>
              </a:ext>
            </a:extLst>
          </p:cNvPr>
          <p:cNvSpPr/>
          <p:nvPr userDrawn="1"/>
        </p:nvSpPr>
        <p:spPr>
          <a:xfrm>
            <a:off x="8213559" y="6497052"/>
            <a:ext cx="3978442" cy="360947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3FF692B-F512-4597-8566-E293313623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237" y="5723607"/>
            <a:ext cx="2601913" cy="900113"/>
          </a:xfrm>
          <a:prstGeom prst="rect">
            <a:avLst/>
          </a:prstGeom>
          <a:solidFill>
            <a:srgbClr val="007736"/>
          </a:solidFill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55B3F3E-DB09-437E-9147-64505180F239}"/>
              </a:ext>
            </a:extLst>
          </p:cNvPr>
          <p:cNvSpPr/>
          <p:nvPr userDrawn="1"/>
        </p:nvSpPr>
        <p:spPr>
          <a:xfrm>
            <a:off x="0" y="6497052"/>
            <a:ext cx="8213558" cy="360947"/>
          </a:xfrm>
          <a:prstGeom prst="rect">
            <a:avLst/>
          </a:prstGeom>
          <a:solidFill>
            <a:srgbClr val="0077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6EB33E-00E4-42D1-9BA1-23CB48661649}"/>
              </a:ext>
            </a:extLst>
          </p:cNvPr>
          <p:cNvSpPr/>
          <p:nvPr userDrawn="1"/>
        </p:nvSpPr>
        <p:spPr>
          <a:xfrm>
            <a:off x="8213559" y="6497052"/>
            <a:ext cx="3978442" cy="360947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6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chemeClr val="bg1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ophia.Yager@vermont.gov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rah.Buxton@vermont.gov" TargetMode="External"/><Relationship Id="rId2" Type="http://schemas.openxmlformats.org/officeDocument/2006/relationships/hyperlink" Target="mailto:Sophia.Yager@vermont.gov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46CA-F5BD-48C2-B0F2-F2B545E1D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8" y="834887"/>
            <a:ext cx="9647583" cy="3071191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Supporting New Americans in Vermont’s Workforce</a:t>
            </a:r>
            <a:br>
              <a:rPr lang="en-US" b="1" dirty="0">
                <a:solidFill>
                  <a:srgbClr val="008000"/>
                </a:solidFill>
                <a:latin typeface="Franklin Gothic Book"/>
                <a:cs typeface="Franklin Gothic Book"/>
              </a:rPr>
            </a:br>
            <a:br>
              <a:rPr lang="en-US" b="1" dirty="0">
                <a:solidFill>
                  <a:srgbClr val="008000"/>
                </a:solidFill>
                <a:latin typeface="Franklin Gothic Book"/>
                <a:cs typeface="Franklin Gothic Book"/>
              </a:rPr>
            </a:br>
            <a:r>
              <a:rPr lang="en-US" b="1" dirty="0" err="1">
                <a:solidFill>
                  <a:srgbClr val="008000"/>
                </a:solidFill>
                <a:latin typeface="Franklin Gothic Book"/>
                <a:cs typeface="Franklin Gothic Book"/>
              </a:rPr>
              <a:t>RISPNet</a:t>
            </a:r>
            <a:r>
              <a:rPr lang="en-US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 x Department of Labor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58C9365-B4CA-4F75-A5B7-05689CCB5178}"/>
              </a:ext>
            </a:extLst>
          </p:cNvPr>
          <p:cNvSpPr txBox="1">
            <a:spLocks/>
          </p:cNvSpPr>
          <p:nvPr/>
        </p:nvSpPr>
        <p:spPr>
          <a:xfrm>
            <a:off x="544151" y="4822946"/>
            <a:ext cx="7086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/>
            </a:pPr>
            <a:r>
              <a:rPr lang="en-US" sz="2400" dirty="0">
                <a:solidFill>
                  <a:schemeClr val="tx1"/>
                </a:solidFill>
              </a:rPr>
              <a:t>December 12, 2019</a:t>
            </a:r>
          </a:p>
          <a:p>
            <a:pPr lvl="0" algn="l">
              <a:defRPr/>
            </a:pPr>
            <a:r>
              <a:rPr lang="en-US" sz="2400" dirty="0">
                <a:solidFill>
                  <a:schemeClr val="tx1"/>
                </a:solidFill>
              </a:rPr>
              <a:t>Fletcher Free Library</a:t>
            </a:r>
          </a:p>
          <a:p>
            <a:pPr lvl="0" algn="l">
              <a:defRPr/>
            </a:pPr>
            <a:r>
              <a:rPr lang="en-US" sz="2400" dirty="0">
                <a:solidFill>
                  <a:schemeClr val="tx1"/>
                </a:solidFill>
              </a:rPr>
              <a:t>Burlington, VT</a:t>
            </a:r>
          </a:p>
        </p:txBody>
      </p:sp>
    </p:spTree>
    <p:extLst>
      <p:ext uri="{BB962C8B-B14F-4D97-AF65-F5344CB8AC3E}">
        <p14:creationId xmlns:p14="http://schemas.microsoft.com/office/powerpoint/2010/main" val="2394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Governor Scott’s Workforce Priorities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51338"/>
          </a:xfrm>
        </p:spPr>
        <p:txBody>
          <a:bodyPr wrap="square"/>
          <a:lstStyle/>
          <a:p>
            <a:pPr marL="0" indent="0">
              <a:buNone/>
            </a:pPr>
            <a:r>
              <a:rPr lang="en-US" sz="3200" dirty="0"/>
              <a:t>Increase the size and skill level of Vermont’s labor force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Increasing the labor force participation rate of Vermonters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Recruiting new workers to Vermont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Helping Vermont employers retain incumbent workers</a:t>
            </a:r>
          </a:p>
        </p:txBody>
      </p:sp>
    </p:spTree>
    <p:extLst>
      <p:ext uri="{BB962C8B-B14F-4D97-AF65-F5344CB8AC3E}">
        <p14:creationId xmlns:p14="http://schemas.microsoft.com/office/powerpoint/2010/main" val="170099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Act 80 of 2019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351338"/>
          </a:xfrm>
        </p:spPr>
        <p:txBody>
          <a:bodyPr wrap="square"/>
          <a:lstStyle/>
          <a:p>
            <a:pPr marL="0" indent="0">
              <a:buNone/>
            </a:pPr>
            <a:r>
              <a:rPr lang="en-US" sz="2400" dirty="0"/>
              <a:t>Sec. 9 of Act 80 directs the Department of Labor to:</a:t>
            </a:r>
          </a:p>
          <a:p>
            <a:r>
              <a:rPr lang="en-US" sz="2400" dirty="0"/>
              <a:t>Simplify the process and reduce barriers for employers seeking to access Department funding for English language classes</a:t>
            </a:r>
          </a:p>
          <a:p>
            <a:r>
              <a:rPr lang="en-US" sz="2400" dirty="0"/>
              <a:t>Develop and make available to employers a collection of best practices for addressing the unique language, transportation, cultural, and other challenges New Americans* face in the workforce</a:t>
            </a:r>
          </a:p>
          <a:p>
            <a:r>
              <a:rPr lang="en-US" sz="2400" dirty="0"/>
              <a:t>Explore the development of a work readiness certificate or program for New American employees</a:t>
            </a:r>
          </a:p>
          <a:p>
            <a:r>
              <a:rPr lang="en-US" sz="2400" dirty="0"/>
              <a:t>Explore the development of a “Diversity, Equity, and Inclusivity” certificate or program, or similar initiative, for employers seeking to establish a New American–friendly workplace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530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Act 80 of 2019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/>
          <a:lstStyle/>
          <a:p>
            <a:pPr marL="0" indent="0">
              <a:buNone/>
            </a:pPr>
            <a:r>
              <a:rPr lang="en-US" sz="2400" dirty="0"/>
              <a:t>Sec. 9 of Act 80 directs the Department of Labor to:</a:t>
            </a:r>
          </a:p>
          <a:p>
            <a:r>
              <a:rPr lang="en-US" sz="2400" dirty="0"/>
              <a:t>Asses:</a:t>
            </a:r>
          </a:p>
          <a:p>
            <a:pPr lvl="1"/>
            <a:r>
              <a:rPr lang="en-US" dirty="0"/>
              <a:t>Recommendations identified in relevant studies and reports</a:t>
            </a:r>
          </a:p>
          <a:p>
            <a:pPr lvl="1"/>
            <a:r>
              <a:rPr lang="en-US" dirty="0"/>
              <a:t>Cultural competency* support needed in Vermont’s employment settings</a:t>
            </a:r>
          </a:p>
          <a:p>
            <a:pPr lvl="1"/>
            <a:r>
              <a:rPr lang="en-US" dirty="0"/>
              <a:t>Training, apprenticeship, and mentorship needs and opportunities</a:t>
            </a:r>
          </a:p>
          <a:p>
            <a:pPr lvl="1"/>
            <a:r>
              <a:rPr lang="en-US" dirty="0"/>
              <a:t>Tools and supports needed for refugees* to effectively apply preexisting educational and professional credentials in Vermont settings</a:t>
            </a:r>
          </a:p>
          <a:p>
            <a:pPr lvl="1"/>
            <a:r>
              <a:rPr lang="en-US" dirty="0"/>
              <a:t>Additional supports needed to ensure employment opportunities, including child care and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33747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Group Discussion: </a:t>
            </a:r>
            <a:r>
              <a:rPr lang="en-US" sz="4400" b="1">
                <a:solidFill>
                  <a:srgbClr val="008000"/>
                </a:solidFill>
                <a:latin typeface="Franklin Gothic Book"/>
                <a:cs typeface="Franklin Gothic Book"/>
              </a:rPr>
              <a:t>Supports for </a:t>
            </a:r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New Americans in the Workforce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9827"/>
            <a:ext cx="10515600" cy="4351338"/>
          </a:xfrm>
        </p:spPr>
        <p:txBody>
          <a:bodyPr wrap="square"/>
          <a:lstStyle/>
          <a:p>
            <a:r>
              <a:rPr lang="en-US" sz="3200" dirty="0"/>
              <a:t>What supports are needed for New Americans to become employed and maintain employment?</a:t>
            </a:r>
          </a:p>
          <a:p>
            <a:endParaRPr lang="en-US" sz="3200" dirty="0"/>
          </a:p>
          <a:p>
            <a:r>
              <a:rPr lang="en-US" sz="3200" dirty="0"/>
              <a:t>What supports are needed for employers to recruit and retain New American employees?</a:t>
            </a:r>
          </a:p>
          <a:p>
            <a:endParaRPr lang="en-US" sz="3200" dirty="0"/>
          </a:p>
          <a:p>
            <a:r>
              <a:rPr lang="en-US" sz="3200" dirty="0"/>
              <a:t>What supports or services aren’t available or accessible?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3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Group Discussion: Training and Employment Needs &amp; Opportunities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213" y="1825625"/>
            <a:ext cx="11499574" cy="4351338"/>
          </a:xfrm>
        </p:spPr>
        <p:txBody>
          <a:bodyPr wrap="square"/>
          <a:lstStyle/>
          <a:p>
            <a:pPr marL="0" indent="0">
              <a:buNone/>
            </a:pPr>
            <a:r>
              <a:rPr lang="en-US" sz="3200" dirty="0"/>
              <a:t>Are there opportunities for us to provide programs in the categories below that are better tailored to meet the needs of New Americans?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/>
              <a:t>Occupational Skills and Work Readiness Training</a:t>
            </a:r>
          </a:p>
          <a:p>
            <a:endParaRPr lang="en-US" sz="3200" dirty="0"/>
          </a:p>
          <a:p>
            <a:pPr lvl="1"/>
            <a:r>
              <a:rPr lang="en-US" sz="2800" dirty="0"/>
              <a:t>Work Based Learning (Apprenticeship, Internship, etc.)</a:t>
            </a:r>
          </a:p>
          <a:p>
            <a:endParaRPr lang="en-US" sz="3200" dirty="0"/>
          </a:p>
          <a:p>
            <a:pPr lvl="1"/>
            <a:r>
              <a:rPr lang="en-US" sz="2800" dirty="0"/>
              <a:t>Mentoring/Career Counseling </a:t>
            </a:r>
          </a:p>
        </p:txBody>
      </p:sp>
    </p:spTree>
    <p:extLst>
      <p:ext uri="{BB962C8B-B14F-4D97-AF65-F5344CB8AC3E}">
        <p14:creationId xmlns:p14="http://schemas.microsoft.com/office/powerpoint/2010/main" val="80480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Group Discussion: Employer Best Practices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 wrap="square"/>
          <a:lstStyle/>
          <a:p>
            <a:endParaRPr lang="en-US" dirty="0"/>
          </a:p>
          <a:p>
            <a:r>
              <a:rPr lang="en-US" sz="3200" dirty="0"/>
              <a:t>What are some employer best practices you’ve seen (or helped develop) for creating diverse, inclusive hiring practices and workplaces?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Does your organization have internal best practices that could be shared with other employers?</a:t>
            </a:r>
          </a:p>
        </p:txBody>
      </p:sp>
    </p:spTree>
    <p:extLst>
      <p:ext uri="{BB962C8B-B14F-4D97-AF65-F5344CB8AC3E}">
        <p14:creationId xmlns:p14="http://schemas.microsoft.com/office/powerpoint/2010/main" val="382906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3E033-2789-4289-A8AF-2D61D654D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RISPNet</a:t>
            </a:r>
            <a:r>
              <a:rPr lang="en-US" dirty="0"/>
              <a:t> Member Survey</a:t>
            </a:r>
          </a:p>
          <a:p>
            <a:pPr lvl="1"/>
            <a:r>
              <a:rPr lang="en-US" dirty="0"/>
              <a:t>Help state field staff better serve New American clients</a:t>
            </a:r>
          </a:p>
          <a:p>
            <a:pPr lvl="1"/>
            <a:r>
              <a:rPr lang="en-US" dirty="0"/>
              <a:t>What would you want state partners to know?</a:t>
            </a:r>
          </a:p>
          <a:p>
            <a:pPr lvl="1"/>
            <a:r>
              <a:rPr lang="en-US" dirty="0"/>
              <a:t>What would you want to know from one another?</a:t>
            </a:r>
          </a:p>
          <a:p>
            <a:endParaRPr lang="en-US" dirty="0"/>
          </a:p>
          <a:p>
            <a:r>
              <a:rPr lang="en-US" dirty="0"/>
              <a:t>Other research, reports, resources, etc. that would be helpful to include in our report?</a:t>
            </a:r>
          </a:p>
          <a:p>
            <a:pPr lvl="1"/>
            <a:r>
              <a:rPr lang="en-US" dirty="0"/>
              <a:t>Send relevant info to </a:t>
            </a:r>
            <a:r>
              <a:rPr lang="en-US" dirty="0">
                <a:solidFill>
                  <a:prstClr val="black"/>
                </a:solidFill>
                <a:cs typeface="Franklin Gothic Book"/>
                <a:hlinkClick r:id="rId2"/>
              </a:rPr>
              <a:t>Sophia.Yager@vermont.gov</a:t>
            </a:r>
            <a:endParaRPr lang="en-US" dirty="0">
              <a:solidFill>
                <a:prstClr val="black"/>
              </a:solidFill>
              <a:cs typeface="Franklin Gothic Book"/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Original content will receive citation/recognition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914286-9218-4C67-994F-432B2F6E6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Next Steps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6611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sz="4400" b="1" dirty="0">
                <a:solidFill>
                  <a:srgbClr val="008000"/>
                </a:solidFill>
                <a:latin typeface="Franklin Gothic Book"/>
                <a:cs typeface="Franklin Gothic Book"/>
              </a:rPr>
              <a:t>Thank you! </a:t>
            </a:r>
            <a:endParaRPr lang="en-US" sz="4400" dirty="0">
              <a:latin typeface="Franklin Gothic Book"/>
              <a:cs typeface="Franklin Gothic Book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9100" y="2156929"/>
            <a:ext cx="11353800" cy="3965575"/>
          </a:xfrm>
        </p:spPr>
        <p:txBody>
          <a:bodyPr numCol="2"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b="1" dirty="0">
                <a:solidFill>
                  <a:prstClr val="black"/>
                </a:solidFill>
                <a:cs typeface="Franklin Gothic Book"/>
              </a:rPr>
              <a:t>Sophia Yager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</a:rPr>
              <a:t>Deputy Director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</a:rPr>
              <a:t>Vermont State Workforce Development Board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</a:rPr>
              <a:t>802.828.3970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  <a:hlinkClick r:id="rId2"/>
              </a:rPr>
              <a:t>Sophia.Yager@vermont.gov</a:t>
            </a:r>
            <a:endParaRPr lang="en-US" sz="2000" b="1" dirty="0">
              <a:solidFill>
                <a:srgbClr val="008000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b="1" dirty="0">
              <a:solidFill>
                <a:srgbClr val="008000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2000" dirty="0">
              <a:solidFill>
                <a:prstClr val="black"/>
              </a:solidFill>
              <a:cs typeface="Franklin Gothic Book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b="1" dirty="0">
                <a:solidFill>
                  <a:prstClr val="black"/>
                </a:solidFill>
                <a:cs typeface="Franklin Gothic Book"/>
              </a:rPr>
              <a:t>Sarah Buxton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</a:rPr>
              <a:t>State Director of Workforce Development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</a:rPr>
              <a:t>Vermont Department of Labor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</a:rPr>
              <a:t>802.828.4343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  <a:cs typeface="Franklin Gothic Book"/>
                <a:hlinkClick r:id="rId3"/>
              </a:rPr>
              <a:t>Sarah.Buxton@vermont.gov</a:t>
            </a:r>
            <a:endParaRPr lang="en-US" sz="2000" dirty="0">
              <a:solidFill>
                <a:prstClr val="black"/>
              </a:solidFill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DOL VTBar PP 2018 Updated" id="{7AEF1C1A-A240-4189-8421-7C48653D1C7D}" vid="{5BD2DFAA-E647-4916-97F7-81012CB2F5E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DOL VTBar PP 2018 Updated" id="{7AEF1C1A-A240-4189-8421-7C48653D1C7D}" vid="{7E7FC5BA-7C6B-47F1-A339-3B04101CAB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335</TotalTime>
  <Words>498</Words>
  <Application>Microsoft Office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Franklin Gothic Demi</vt:lpstr>
      <vt:lpstr>Times New Roman</vt:lpstr>
      <vt:lpstr>1_Custom Design</vt:lpstr>
      <vt:lpstr>Custom Design</vt:lpstr>
      <vt:lpstr>Supporting New Americans in Vermont’s Workforce  RISPNet x Department of Labor</vt:lpstr>
      <vt:lpstr>Governor Scott’s Workforce Priorities</vt:lpstr>
      <vt:lpstr>Act 80 of 2019</vt:lpstr>
      <vt:lpstr>Act 80 of 2019</vt:lpstr>
      <vt:lpstr>Group Discussion: Supports for New Americans in the Workforce</vt:lpstr>
      <vt:lpstr>Group Discussion: Training and Employment Needs &amp; Opportunities</vt:lpstr>
      <vt:lpstr>Group Discussion: Employer Best Practices</vt:lpstr>
      <vt:lpstr>Next Steps</vt:lpstr>
      <vt:lpstr>Thank you!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Yager, Sophia</dc:creator>
  <cp:lastModifiedBy>Yager, Sophia</cp:lastModifiedBy>
  <cp:revision>32</cp:revision>
  <dcterms:created xsi:type="dcterms:W3CDTF">2019-12-11T17:08:56Z</dcterms:created>
  <dcterms:modified xsi:type="dcterms:W3CDTF">2019-12-12T21:50:23Z</dcterms:modified>
</cp:coreProperties>
</file>