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053AA4-7E6B-4D1B-DCEE-851341A873D5}" v="1071" dt="2023-06-30T14:04:48.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17095"/>
            <a:ext cx="9144000" cy="2089944"/>
          </a:xfrm>
        </p:spPr>
        <p:txBody>
          <a:bodyPr/>
          <a:lstStyle/>
          <a:p>
            <a:r>
              <a:rPr lang="en-US">
                <a:cs typeface="Calibri Light"/>
              </a:rPr>
              <a:t>SWDB - Relocation and Recruitment Committee</a:t>
            </a:r>
            <a:endParaRPr lang="en-US"/>
          </a:p>
        </p:txBody>
      </p:sp>
      <p:sp>
        <p:nvSpPr>
          <p:cNvPr id="3" name="Subtitle 2"/>
          <p:cNvSpPr>
            <a:spLocks noGrp="1"/>
          </p:cNvSpPr>
          <p:nvPr>
            <p:ph type="subTitle" idx="1"/>
          </p:nvPr>
        </p:nvSpPr>
        <p:spPr>
          <a:xfrm>
            <a:off x="1524000" y="4762046"/>
            <a:ext cx="9144000" cy="1075191"/>
          </a:xfrm>
        </p:spPr>
        <p:txBody>
          <a:bodyPr vert="horz" lIns="91440" tIns="45720" rIns="91440" bIns="45720" rtlCol="0" anchor="t">
            <a:normAutofit/>
          </a:bodyPr>
          <a:lstStyle/>
          <a:p>
            <a:r>
              <a:rPr lang="en-US">
                <a:cs typeface="Calibri"/>
              </a:rPr>
              <a:t>July 7, 2023</a:t>
            </a:r>
          </a:p>
          <a:p>
            <a:r>
              <a:rPr lang="en-US">
                <a:cs typeface="Calibri"/>
              </a:rPr>
              <a:t>11 am – 12 pm</a:t>
            </a:r>
          </a:p>
        </p:txBody>
      </p:sp>
      <p:pic>
        <p:nvPicPr>
          <p:cNvPr id="4" name="Picture 4" descr="SWDB MOM 2C hor (1).jpg">
            <a:extLst>
              <a:ext uri="{FF2B5EF4-FFF2-40B4-BE49-F238E27FC236}">
                <a16:creationId xmlns:a16="http://schemas.microsoft.com/office/drawing/2014/main" id="{95B4CFB0-45DA-98F8-1FCD-23679BC2A217}"/>
              </a:ext>
            </a:extLst>
          </p:cNvPr>
          <p:cNvPicPr>
            <a:picLocks noChangeAspect="1"/>
          </p:cNvPicPr>
          <p:nvPr/>
        </p:nvPicPr>
        <p:blipFill>
          <a:blip r:embed="rId2"/>
          <a:stretch>
            <a:fillRect/>
          </a:stretch>
        </p:blipFill>
        <p:spPr>
          <a:xfrm>
            <a:off x="3890963" y="1271659"/>
            <a:ext cx="4421981" cy="160175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0BA0-745F-E3C6-5141-94CFC191469D}"/>
              </a:ext>
            </a:extLst>
          </p:cNvPr>
          <p:cNvSpPr>
            <a:spLocks noGrp="1"/>
          </p:cNvSpPr>
          <p:nvPr>
            <p:ph type="title"/>
          </p:nvPr>
        </p:nvSpPr>
        <p:spPr/>
        <p:txBody>
          <a:bodyPr/>
          <a:lstStyle/>
          <a:p>
            <a:r>
              <a:rPr lang="en-US">
                <a:cs typeface="Calibri Light"/>
              </a:rPr>
              <a:t>Agenda</a:t>
            </a:r>
            <a:endParaRPr lang="en-US"/>
          </a:p>
        </p:txBody>
      </p:sp>
      <p:sp>
        <p:nvSpPr>
          <p:cNvPr id="3" name="Content Placeholder 2">
            <a:extLst>
              <a:ext uri="{FF2B5EF4-FFF2-40B4-BE49-F238E27FC236}">
                <a16:creationId xmlns:a16="http://schemas.microsoft.com/office/drawing/2014/main" id="{1CAC4235-CCD1-B41C-1F4E-B86EFB264075}"/>
              </a:ext>
            </a:extLst>
          </p:cNvPr>
          <p:cNvSpPr>
            <a:spLocks noGrp="1"/>
          </p:cNvSpPr>
          <p:nvPr>
            <p:ph idx="1"/>
          </p:nvPr>
        </p:nvSpPr>
        <p:spPr/>
        <p:txBody>
          <a:bodyPr vert="horz" lIns="91440" tIns="45720" rIns="91440" bIns="45720" rtlCol="0" anchor="t">
            <a:normAutofit fontScale="92500"/>
          </a:bodyPr>
          <a:lstStyle/>
          <a:p>
            <a:r>
              <a:rPr lang="en-US">
                <a:ea typeface="+mn-lt"/>
                <a:cs typeface="+mn-lt"/>
              </a:rPr>
              <a:t>11:00 am     Board Updates</a:t>
            </a:r>
            <a:endParaRPr lang="en-US" dirty="0">
              <a:ea typeface="+mn-lt"/>
              <a:cs typeface="+mn-lt"/>
            </a:endParaRPr>
          </a:p>
          <a:p>
            <a:endParaRPr lang="en-US" dirty="0">
              <a:ea typeface="+mn-lt"/>
              <a:cs typeface="+mn-lt"/>
            </a:endParaRPr>
          </a:p>
          <a:p>
            <a:r>
              <a:rPr lang="en-US">
                <a:ea typeface="+mn-lt"/>
                <a:cs typeface="+mn-lt"/>
              </a:rPr>
              <a:t>11:10 am     Strategic Plan Milestone: Guiding Principles of Network</a:t>
            </a:r>
          </a:p>
          <a:p>
            <a:endParaRPr lang="en-US" dirty="0">
              <a:ea typeface="+mn-lt"/>
              <a:cs typeface="+mn-lt"/>
            </a:endParaRPr>
          </a:p>
          <a:p>
            <a:r>
              <a:rPr lang="en-US">
                <a:ea typeface="+mn-lt"/>
                <a:cs typeface="+mn-lt"/>
              </a:rPr>
              <a:t>11:30 am     Strategic Plan Milestone: New American Support Network RFP</a:t>
            </a:r>
          </a:p>
          <a:p>
            <a:endParaRPr lang="en-US" dirty="0">
              <a:ea typeface="+mn-lt"/>
              <a:cs typeface="+mn-lt"/>
            </a:endParaRPr>
          </a:p>
          <a:p>
            <a:r>
              <a:rPr lang="en-US">
                <a:ea typeface="+mn-lt"/>
                <a:cs typeface="+mn-lt"/>
              </a:rPr>
              <a:t>11:50 am     Next Steps</a:t>
            </a:r>
          </a:p>
          <a:p>
            <a:endParaRPr lang="en-US" dirty="0">
              <a:ea typeface="+mn-lt"/>
              <a:cs typeface="+mn-lt"/>
            </a:endParaRPr>
          </a:p>
          <a:p>
            <a:r>
              <a:rPr lang="en-US">
                <a:ea typeface="+mn-lt"/>
                <a:cs typeface="+mn-lt"/>
              </a:rPr>
              <a:t>12:00 pm     Adjourn</a:t>
            </a:r>
          </a:p>
          <a:p>
            <a:endParaRPr lang="en-US" dirty="0">
              <a:ea typeface="+mn-lt"/>
              <a:cs typeface="+mn-lt"/>
            </a:endParaRPr>
          </a:p>
          <a:p>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204365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0EE18-7099-EDA5-4371-869B11E172D8}"/>
              </a:ext>
            </a:extLst>
          </p:cNvPr>
          <p:cNvSpPr>
            <a:spLocks noGrp="1"/>
          </p:cNvSpPr>
          <p:nvPr>
            <p:ph type="title"/>
          </p:nvPr>
        </p:nvSpPr>
        <p:spPr/>
        <p:txBody>
          <a:bodyPr/>
          <a:lstStyle/>
          <a:p>
            <a:r>
              <a:rPr lang="en-US">
                <a:cs typeface="Calibri Light"/>
              </a:rPr>
              <a:t>Guiding Principles</a:t>
            </a:r>
            <a:endParaRPr lang="en-US"/>
          </a:p>
        </p:txBody>
      </p:sp>
      <p:sp>
        <p:nvSpPr>
          <p:cNvPr id="3" name="Content Placeholder 2">
            <a:extLst>
              <a:ext uri="{FF2B5EF4-FFF2-40B4-BE49-F238E27FC236}">
                <a16:creationId xmlns:a16="http://schemas.microsoft.com/office/drawing/2014/main" id="{8BD09F05-DF07-AB08-5839-92619C70E84D}"/>
              </a:ext>
            </a:extLst>
          </p:cNvPr>
          <p:cNvSpPr>
            <a:spLocks noGrp="1"/>
          </p:cNvSpPr>
          <p:nvPr>
            <p:ph idx="1"/>
          </p:nvPr>
        </p:nvSpPr>
        <p:spPr/>
        <p:txBody>
          <a:bodyPr vert="horz" lIns="91440" tIns="45720" rIns="91440" bIns="45720" rtlCol="0" anchor="t">
            <a:normAutofit/>
          </a:bodyPr>
          <a:lstStyle/>
          <a:p>
            <a:pPr marL="0" indent="0">
              <a:buNone/>
            </a:pPr>
            <a:r>
              <a:rPr lang="en-US" b="1">
                <a:cs typeface="Calibri" panose="020F0502020204030204"/>
              </a:rPr>
              <a:t>Upcoming Mile Marker:</a:t>
            </a:r>
            <a:r>
              <a:rPr lang="en-US">
                <a:cs typeface="Calibri" panose="020F0502020204030204"/>
              </a:rPr>
              <a:t> By July 2023, the Relocation and Recruitment Committee will clearly define guiding principles that will help all new and current Vermonters in a streamlined relocation and recruitment system.</a:t>
            </a:r>
          </a:p>
          <a:p>
            <a:pPr marL="0" indent="0">
              <a:buNone/>
            </a:pPr>
            <a:endParaRPr lang="en-US">
              <a:cs typeface="Calibri" panose="020F0502020204030204"/>
            </a:endParaRPr>
          </a:p>
          <a:p>
            <a:pPr marL="457200" indent="-457200"/>
            <a:r>
              <a:rPr lang="en-US">
                <a:cs typeface="Calibri" panose="020F0502020204030204"/>
              </a:rPr>
              <a:t>What are our current perceptions of Vermont's relocation/recruitment efforts?</a:t>
            </a:r>
          </a:p>
          <a:p>
            <a:pPr marL="457200" indent="-457200"/>
            <a:r>
              <a:rPr lang="en-US">
                <a:cs typeface="Calibri" panose="020F0502020204030204"/>
              </a:rPr>
              <a:t>In an ideal world, what do we want it to be like?</a:t>
            </a:r>
          </a:p>
          <a:p>
            <a:pPr marL="457200" indent="-457200"/>
            <a:r>
              <a:rPr lang="en-US">
                <a:cs typeface="Calibri" panose="020F0502020204030204"/>
              </a:rPr>
              <a:t>Any examples of other states/regions doing this work very well?</a:t>
            </a:r>
          </a:p>
          <a:p>
            <a:endParaRPr lang="en-US">
              <a:cs typeface="Calibri" panose="020F0502020204030204"/>
            </a:endParaRPr>
          </a:p>
        </p:txBody>
      </p:sp>
    </p:spTree>
    <p:extLst>
      <p:ext uri="{BB962C8B-B14F-4D97-AF65-F5344CB8AC3E}">
        <p14:creationId xmlns:p14="http://schemas.microsoft.com/office/powerpoint/2010/main" val="335447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942A-7F42-754B-8DBD-3DE4C4A681BC}"/>
              </a:ext>
            </a:extLst>
          </p:cNvPr>
          <p:cNvSpPr>
            <a:spLocks noGrp="1"/>
          </p:cNvSpPr>
          <p:nvPr>
            <p:ph type="title"/>
          </p:nvPr>
        </p:nvSpPr>
        <p:spPr/>
        <p:txBody>
          <a:bodyPr/>
          <a:lstStyle/>
          <a:p>
            <a:r>
              <a:rPr lang="en-US">
                <a:cs typeface="Calibri Light"/>
              </a:rPr>
              <a:t>New American Support Network – RFP</a:t>
            </a:r>
            <a:endParaRPr lang="en-US"/>
          </a:p>
        </p:txBody>
      </p:sp>
      <p:sp>
        <p:nvSpPr>
          <p:cNvPr id="3" name="Content Placeholder 2">
            <a:extLst>
              <a:ext uri="{FF2B5EF4-FFF2-40B4-BE49-F238E27FC236}">
                <a16:creationId xmlns:a16="http://schemas.microsoft.com/office/drawing/2014/main" id="{BA1086E5-622B-A4F3-AFD8-C28ED9575755}"/>
              </a:ext>
            </a:extLst>
          </p:cNvPr>
          <p:cNvSpPr>
            <a:spLocks noGrp="1"/>
          </p:cNvSpPr>
          <p:nvPr>
            <p:ph idx="1"/>
          </p:nvPr>
        </p:nvSpPr>
        <p:spPr/>
        <p:txBody>
          <a:bodyPr vert="horz" lIns="91440" tIns="45720" rIns="91440" bIns="45720" rtlCol="0" anchor="t">
            <a:normAutofit lnSpcReduction="10000"/>
          </a:bodyPr>
          <a:lstStyle/>
          <a:p>
            <a:pPr marL="0" indent="0">
              <a:buNone/>
            </a:pPr>
            <a:r>
              <a:rPr lang="en-US" b="1">
                <a:cs typeface="Calibri" panose="020F0502020204030204"/>
              </a:rPr>
              <a:t>Upcoming Mile Marker: </a:t>
            </a:r>
            <a:r>
              <a:rPr lang="en-US">
                <a:cs typeface="Calibri" panose="020F0502020204030204"/>
              </a:rPr>
              <a:t>By September 2023, the Relocation and Recruitment Committee will select a vendor to evaluate the infrastructure related to New American recruitment and support systems, statewide, approved by the Operating Committee.</a:t>
            </a:r>
          </a:p>
          <a:p>
            <a:pPr marL="0" indent="0">
              <a:buNone/>
            </a:pPr>
            <a:endParaRPr lang="en-US">
              <a:cs typeface="Calibri" panose="020F0502020204030204"/>
            </a:endParaRPr>
          </a:p>
          <a:p>
            <a:pPr marL="0" indent="0">
              <a:buNone/>
            </a:pPr>
            <a:r>
              <a:rPr lang="en-US" b="1">
                <a:cs typeface="Calibri" panose="020F0502020204030204"/>
              </a:rPr>
              <a:t>Timeline:</a:t>
            </a:r>
          </a:p>
          <a:p>
            <a:r>
              <a:rPr lang="en-US">
                <a:cs typeface="Calibri" panose="020F0502020204030204"/>
              </a:rPr>
              <a:t>Tori/Abby drafted RFP</a:t>
            </a:r>
          </a:p>
          <a:p>
            <a:r>
              <a:rPr lang="en-US">
                <a:cs typeface="Calibri" panose="020F0502020204030204"/>
              </a:rPr>
              <a:t>VDOL edits</a:t>
            </a:r>
          </a:p>
          <a:p>
            <a:r>
              <a:rPr lang="en-US">
                <a:cs typeface="Calibri" panose="020F0502020204030204"/>
              </a:rPr>
              <a:t>Governor's Office edits</a:t>
            </a:r>
          </a:p>
          <a:p>
            <a:r>
              <a:rPr lang="en-US">
                <a:cs typeface="Calibri" panose="020F0502020204030204"/>
              </a:rPr>
              <a:t>Posting RFP, by end of July 2023</a:t>
            </a:r>
          </a:p>
        </p:txBody>
      </p:sp>
      <p:sp>
        <p:nvSpPr>
          <p:cNvPr id="4" name="Arrow: Left 3">
            <a:extLst>
              <a:ext uri="{FF2B5EF4-FFF2-40B4-BE49-F238E27FC236}">
                <a16:creationId xmlns:a16="http://schemas.microsoft.com/office/drawing/2014/main" id="{381F5784-ED7C-AFD3-C57A-E6CF99CE11A1}"/>
              </a:ext>
            </a:extLst>
          </p:cNvPr>
          <p:cNvSpPr/>
          <p:nvPr/>
        </p:nvSpPr>
        <p:spPr>
          <a:xfrm>
            <a:off x="2957284" y="4771571"/>
            <a:ext cx="1397000" cy="33564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7D771C8-8B13-6CB1-08C5-1FB081DDF583}"/>
              </a:ext>
            </a:extLst>
          </p:cNvPr>
          <p:cNvSpPr txBox="1"/>
          <p:nvPr/>
        </p:nvSpPr>
        <p:spPr>
          <a:xfrm>
            <a:off x="3229428" y="4798785"/>
            <a:ext cx="107042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solidFill>
                  <a:schemeClr val="bg1"/>
                </a:solidFill>
              </a:rPr>
              <a:t>We are here!</a:t>
            </a:r>
            <a:endParaRPr lang="en-US" sz="1200">
              <a:solidFill>
                <a:schemeClr val="bg1"/>
              </a:solidFill>
              <a:cs typeface="Calibri"/>
            </a:endParaRPr>
          </a:p>
        </p:txBody>
      </p:sp>
    </p:spTree>
    <p:extLst>
      <p:ext uri="{BB962C8B-B14F-4D97-AF65-F5344CB8AC3E}">
        <p14:creationId xmlns:p14="http://schemas.microsoft.com/office/powerpoint/2010/main" val="396605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109A-4C20-9DAD-5DD4-8CA1CC749E33}"/>
              </a:ext>
            </a:extLst>
          </p:cNvPr>
          <p:cNvSpPr>
            <a:spLocks noGrp="1"/>
          </p:cNvSpPr>
          <p:nvPr>
            <p:ph type="title"/>
          </p:nvPr>
        </p:nvSpPr>
        <p:spPr/>
        <p:txBody>
          <a:bodyPr/>
          <a:lstStyle/>
          <a:p>
            <a:r>
              <a:rPr lang="en-US">
                <a:cs typeface="Calibri Light"/>
              </a:rPr>
              <a:t>RFP – Scope of Work</a:t>
            </a:r>
            <a:endParaRPr lang="en-US"/>
          </a:p>
        </p:txBody>
      </p:sp>
      <p:sp>
        <p:nvSpPr>
          <p:cNvPr id="3" name="Content Placeholder 2">
            <a:extLst>
              <a:ext uri="{FF2B5EF4-FFF2-40B4-BE49-F238E27FC236}">
                <a16:creationId xmlns:a16="http://schemas.microsoft.com/office/drawing/2014/main" id="{FE4DD643-8F47-E4D8-678D-7D3E8F731E6D}"/>
              </a:ext>
            </a:extLst>
          </p:cNvPr>
          <p:cNvSpPr>
            <a:spLocks noGrp="1"/>
          </p:cNvSpPr>
          <p:nvPr>
            <p:ph idx="1"/>
          </p:nvPr>
        </p:nvSpPr>
        <p:spPr/>
        <p:txBody>
          <a:bodyPr vert="horz" lIns="91440" tIns="45720" rIns="91440" bIns="45720" rtlCol="0" anchor="t">
            <a:normAutofit fontScale="92500" lnSpcReduction="20000"/>
          </a:bodyPr>
          <a:lstStyle/>
          <a:p>
            <a:pPr marL="0" indent="0">
              <a:buNone/>
            </a:pPr>
            <a:endParaRPr lang="en-US">
              <a:latin typeface="Calibri" panose="020F0502020204030204"/>
              <a:cs typeface="Calibri"/>
            </a:endParaRPr>
          </a:p>
          <a:p>
            <a:r>
              <a:rPr lang="en-US">
                <a:latin typeface="Calibri" panose="020F0502020204030204"/>
                <a:cs typeface="Calibri"/>
              </a:rPr>
              <a:t>Lead on data collection, collation, analysis, and presentation.</a:t>
            </a:r>
            <a:endParaRPr lang="en-US"/>
          </a:p>
          <a:p>
            <a:r>
              <a:rPr lang="en-US">
                <a:latin typeface="Calibri" panose="020F0502020204030204"/>
                <a:cs typeface="Calibri"/>
              </a:rPr>
              <a:t>Collaborate with SWDB staff and the SWDB’s Relocation and Recruitment Committee to establish key questions to be answered by the work, review the developed methodology, determine what data should be collected in order to identify Vermont’s current “New American Support Network”, if any, and contribute to system identification and/or improvement.</a:t>
            </a:r>
            <a:endParaRPr lang="en-US"/>
          </a:p>
          <a:p>
            <a:r>
              <a:rPr lang="en-US">
                <a:latin typeface="Calibri" panose="020F0502020204030204"/>
                <a:cs typeface="Calibri"/>
              </a:rPr>
              <a:t>Analyze and interpret qualitative and quantitative data as part of the report.</a:t>
            </a:r>
            <a:endParaRPr lang="en-US"/>
          </a:p>
          <a:p>
            <a:r>
              <a:rPr lang="en-US">
                <a:latin typeface="Calibri" panose="020F0502020204030204"/>
                <a:cs typeface="Calibri"/>
              </a:rPr>
              <a:t>Research national best practices to guide recommendations that will meet Vermont’s needs.</a:t>
            </a:r>
            <a:br>
              <a:rPr lang="en-US"/>
            </a:br>
            <a:endParaRPr lang="en-US">
              <a:cs typeface="Calibri" panose="020F0502020204030204"/>
            </a:endParaRPr>
          </a:p>
          <a:p>
            <a:endParaRPr lang="en-US">
              <a:latin typeface="Calibri" panose="020F0502020204030204"/>
              <a:cs typeface="Calibri"/>
            </a:endParaRPr>
          </a:p>
        </p:txBody>
      </p:sp>
    </p:spTree>
    <p:extLst>
      <p:ext uri="{BB962C8B-B14F-4D97-AF65-F5344CB8AC3E}">
        <p14:creationId xmlns:p14="http://schemas.microsoft.com/office/powerpoint/2010/main" val="104468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BA485-7C22-F4D1-2590-3D9E42902040}"/>
              </a:ext>
            </a:extLst>
          </p:cNvPr>
          <p:cNvSpPr>
            <a:spLocks noGrp="1"/>
          </p:cNvSpPr>
          <p:nvPr>
            <p:ph type="title"/>
          </p:nvPr>
        </p:nvSpPr>
        <p:spPr/>
        <p:txBody>
          <a:bodyPr/>
          <a:lstStyle/>
          <a:p>
            <a:r>
              <a:rPr lang="en-US">
                <a:cs typeface="Calibri Light"/>
              </a:rPr>
              <a:t>RFP - Phases</a:t>
            </a:r>
            <a:endParaRPr lang="en-US"/>
          </a:p>
        </p:txBody>
      </p:sp>
      <p:sp>
        <p:nvSpPr>
          <p:cNvPr id="3" name="Content Placeholder 2">
            <a:extLst>
              <a:ext uri="{FF2B5EF4-FFF2-40B4-BE49-F238E27FC236}">
                <a16:creationId xmlns:a16="http://schemas.microsoft.com/office/drawing/2014/main" id="{A63A6602-0DC9-2E04-BAF9-6F223950CE3C}"/>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a:cs typeface="Calibri"/>
              </a:rPr>
              <a:t>Map Vermont’s Support Services related to placement and employment of Refugees, Asylees, and Immigrants </a:t>
            </a:r>
            <a:endParaRPr lang="en-US"/>
          </a:p>
          <a:p>
            <a:pPr marL="514350" indent="-514350">
              <a:buAutoNum type="arabicPeriod"/>
            </a:pPr>
            <a:r>
              <a:rPr lang="en-US">
                <a:cs typeface="Calibri"/>
              </a:rPr>
              <a:t>Review Other State Organization and Delivery Systems</a:t>
            </a:r>
          </a:p>
          <a:p>
            <a:pPr marL="514350" indent="-514350">
              <a:buAutoNum type="arabicPeriod"/>
            </a:pPr>
            <a:r>
              <a:rPr lang="en-US">
                <a:cs typeface="Calibri"/>
              </a:rPr>
              <a:t>Recommend Delivery System Improvements </a:t>
            </a:r>
          </a:p>
        </p:txBody>
      </p:sp>
    </p:spTree>
    <p:extLst>
      <p:ext uri="{BB962C8B-B14F-4D97-AF65-F5344CB8AC3E}">
        <p14:creationId xmlns:p14="http://schemas.microsoft.com/office/powerpoint/2010/main" val="224910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B986B-4D0A-5C66-74A6-B064BDFECA4A}"/>
              </a:ext>
            </a:extLst>
          </p:cNvPr>
          <p:cNvSpPr>
            <a:spLocks noGrp="1"/>
          </p:cNvSpPr>
          <p:nvPr>
            <p:ph idx="1"/>
          </p:nvPr>
        </p:nvSpPr>
        <p:spPr>
          <a:xfrm>
            <a:off x="838200" y="1898195"/>
            <a:ext cx="10515600" cy="3063197"/>
          </a:xfrm>
        </p:spPr>
        <p:txBody>
          <a:bodyPr vert="horz" lIns="91440" tIns="45720" rIns="91440" bIns="45720" rtlCol="0" anchor="t">
            <a:normAutofit/>
          </a:bodyPr>
          <a:lstStyle/>
          <a:p>
            <a:pPr marL="0" indent="0" algn="ctr">
              <a:buNone/>
            </a:pPr>
            <a:r>
              <a:rPr lang="en-US" sz="3600">
                <a:cs typeface="Calibri" panose="020F0502020204030204"/>
              </a:rPr>
              <a:t>Next Steps:</a:t>
            </a:r>
          </a:p>
          <a:p>
            <a:pPr marL="0" indent="0" algn="ctr">
              <a:buNone/>
            </a:pPr>
            <a:endParaRPr lang="en-US">
              <a:cs typeface="Calibri" panose="020F0502020204030204"/>
            </a:endParaRPr>
          </a:p>
          <a:p>
            <a:pPr marL="514350" indent="-514350">
              <a:buAutoNum type="arabicPeriod"/>
            </a:pPr>
            <a:r>
              <a:rPr lang="en-US">
                <a:cs typeface="Calibri" panose="020F0502020204030204"/>
              </a:rPr>
              <a:t>Email from Abby and Tori notifying R+R Committee of bid being released.</a:t>
            </a:r>
          </a:p>
          <a:p>
            <a:pPr marL="514350" indent="-514350">
              <a:buAutoNum type="arabicPeriod"/>
            </a:pPr>
            <a:r>
              <a:rPr lang="en-US">
                <a:cs typeface="Calibri" panose="020F0502020204030204"/>
              </a:rPr>
              <a:t>R+R Committee reviews bids received/votes.</a:t>
            </a:r>
          </a:p>
        </p:txBody>
      </p:sp>
    </p:spTree>
    <p:extLst>
      <p:ext uri="{BB962C8B-B14F-4D97-AF65-F5344CB8AC3E}">
        <p14:creationId xmlns:p14="http://schemas.microsoft.com/office/powerpoint/2010/main" val="613363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C3C116A4B8DC4FB3166F635C179B68" ma:contentTypeVersion="18" ma:contentTypeDescription="Create a new document." ma:contentTypeScope="" ma:versionID="630f69d918f220eebeacddf539c4d2d9">
  <xsd:schema xmlns:xsd="http://www.w3.org/2001/XMLSchema" xmlns:xs="http://www.w3.org/2001/XMLSchema" xmlns:p="http://schemas.microsoft.com/office/2006/metadata/properties" xmlns:ns1="http://schemas.microsoft.com/sharepoint/v3" xmlns:ns2="71d1cb10-654d-4428-9f6f-705ab1168685" xmlns:ns3="123569c1-1a70-44ff-bf04-f2ed5f87eb7e" targetNamespace="http://schemas.microsoft.com/office/2006/metadata/properties" ma:root="true" ma:fieldsID="110ca796eef1cd5c49f6101fe16125d6" ns1:_="" ns2:_="" ns3:_="">
    <xsd:import namespace="http://schemas.microsoft.com/sharepoint/v3"/>
    <xsd:import namespace="71d1cb10-654d-4428-9f6f-705ab1168685"/>
    <xsd:import namespace="123569c1-1a70-44ff-bf04-f2ed5f87eb7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Tags" minOccurs="0"/>
                <xsd:element ref="ns3:MediaServiceOCR" minOccurs="0"/>
                <xsd:element ref="ns3:MediaServiceLocation" minOccurs="0"/>
                <xsd:element ref="ns3:MediaServiceAutoKeyPoints" minOccurs="0"/>
                <xsd:element ref="ns3:MediaServiceKeyPoints"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d1cb10-654d-4428-9f6f-705ab116868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575860e6-1adc-42c9-ad4d-41550a7d976d}" ma:internalName="TaxCatchAll" ma:showField="CatchAllData" ma:web="71d1cb10-654d-4428-9f6f-705ab116868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23569c1-1a70-44ff-bf04-f2ed5f87eb7e"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71d1cb10-654d-4428-9f6f-705ab1168685" xsi:nil="true"/>
    <_ip_UnifiedCompliancePolicyProperties xmlns="http://schemas.microsoft.com/sharepoint/v3" xsi:nil="true"/>
    <lcf76f155ced4ddcb4097134ff3c332f xmlns="123569c1-1a70-44ff-bf04-f2ed5f87eb7e">
      <Terms xmlns="http://schemas.microsoft.com/office/infopath/2007/PartnerControls"/>
    </lcf76f155ced4ddcb4097134ff3c332f>
    <SharedWithUsers xmlns="71d1cb10-654d-4428-9f6f-705ab1168685">
      <UserInfo>
        <DisplayName>Rhim, Abby</DisplayName>
        <AccountId>693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37CE57-B04F-4E83-AC7F-8601F818BC9F}">
  <ds:schemaRefs>
    <ds:schemaRef ds:uri="123569c1-1a70-44ff-bf04-f2ed5f87eb7e"/>
    <ds:schemaRef ds:uri="71d1cb10-654d-4428-9f6f-705ab11686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E34A87C-CBAC-4C86-A971-54034480295E}">
  <ds:schemaRefs>
    <ds:schemaRef ds:uri="123569c1-1a70-44ff-bf04-f2ed5f87eb7e"/>
    <ds:schemaRef ds:uri="71d1cb10-654d-4428-9f6f-705ab1168685"/>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602FDD05-1ECC-4F07-B51F-EBB07A8086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SWDB - Relocation and Recruitment Committee</vt:lpstr>
      <vt:lpstr>Agenda</vt:lpstr>
      <vt:lpstr>Guiding Principles</vt:lpstr>
      <vt:lpstr>New American Support Network – RFP</vt:lpstr>
      <vt:lpstr>RFP – Scope of Work</vt:lpstr>
      <vt:lpstr>RFP - Phases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7</cp:revision>
  <dcterms:created xsi:type="dcterms:W3CDTF">2023-06-29T17:05:45Z</dcterms:created>
  <dcterms:modified xsi:type="dcterms:W3CDTF">2023-07-17T19:26:55Z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0x010100D5C3C116A4B8DC4FB3166F635C179B68</vt:lpwstr>
  </property>
  <property fmtid="{D5CDD505-2E9C-101B-9397-08002B2CF9AE}" pid="3" name="MediaServiceImageTags">
    <vt:lpwstr/>
  </property>
</Properties>
</file>