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22"/>
  </p:notesMasterIdLst>
  <p:sldIdLst>
    <p:sldId id="761" r:id="rId3"/>
    <p:sldId id="268" r:id="rId4"/>
    <p:sldId id="728" r:id="rId5"/>
    <p:sldId id="764" r:id="rId6"/>
    <p:sldId id="727" r:id="rId7"/>
    <p:sldId id="729" r:id="rId8"/>
    <p:sldId id="749" r:id="rId9"/>
    <p:sldId id="739" r:id="rId10"/>
    <p:sldId id="771" r:id="rId11"/>
    <p:sldId id="751" r:id="rId12"/>
    <p:sldId id="262" r:id="rId13"/>
    <p:sldId id="746" r:id="rId14"/>
    <p:sldId id="758" r:id="rId15"/>
    <p:sldId id="770" r:id="rId16"/>
    <p:sldId id="767" r:id="rId17"/>
    <p:sldId id="769" r:id="rId18"/>
    <p:sldId id="768" r:id="rId19"/>
    <p:sldId id="693" r:id="rId20"/>
    <p:sldId id="7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ownloads\vtlaus-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ownloads\vtlau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ownloads\SeriesReport-20220615082019_17c98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9-D640-9EC9-10BF1B81E89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9-D640-9EC9-10BF1B81E8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09-D640-9EC9-10BF1B81E8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009-D640-9EC9-10BF1B81E8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09-D640-9EC9-10BF1B81E8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9-D640-9EC9-10BF1B81E89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9-D640-9EC9-10BF1B81E89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9-D640-9EC9-10BF1B81E89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9-D640-9EC9-10BF1B81E89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09-D640-9EC9-10BF1B81E89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09-D640-9EC9-10BF1B81E89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09-D640-9EC9-10BF1B81E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'VT Annual Averages'!$C$9:$C$25</c:f>
              <c:strCache>
                <c:ptCount val="17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</c:strCache>
            </c:strRef>
          </c:cat>
          <c:val>
            <c:numRef>
              <c:f>'VT Annual Averages'!$D$9:$D$25</c:f>
              <c:numCache>
                <c:formatCode>###,###,##0</c:formatCode>
                <c:ptCount val="17"/>
                <c:pt idx="0">
                  <c:v>328216</c:v>
                </c:pt>
                <c:pt idx="1">
                  <c:v>341137</c:v>
                </c:pt>
                <c:pt idx="2">
                  <c:v>355950</c:v>
                </c:pt>
                <c:pt idx="3">
                  <c:v>356456</c:v>
                </c:pt>
                <c:pt idx="4">
                  <c:v>355385</c:v>
                </c:pt>
                <c:pt idx="5">
                  <c:v>345851</c:v>
                </c:pt>
                <c:pt idx="6">
                  <c:v>346512</c:v>
                </c:pt>
                <c:pt idx="7">
                  <c:v>348697</c:v>
                </c:pt>
                <c:pt idx="8">
                  <c:v>350175</c:v>
                </c:pt>
                <c:pt idx="9">
                  <c:v>353947</c:v>
                </c:pt>
                <c:pt idx="10">
                  <c:v>357676</c:v>
                </c:pt>
                <c:pt idx="11">
                  <c:v>359692</c:v>
                </c:pt>
                <c:pt idx="12">
                  <c:v>359282</c:v>
                </c:pt>
                <c:pt idx="13">
                  <c:v>353986</c:v>
                </c:pt>
                <c:pt idx="14">
                  <c:v>353268</c:v>
                </c:pt>
                <c:pt idx="15">
                  <c:v>355394</c:v>
                </c:pt>
                <c:pt idx="16">
                  <c:v>349521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09-D640-9EC9-10BF1B81E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817631"/>
        <c:axId val="1218212544"/>
      </c:barChart>
      <c:catAx>
        <c:axId val="40181763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212544"/>
        <c:crosses val="autoZero"/>
        <c:auto val="1"/>
        <c:lblAlgn val="ctr"/>
        <c:lblOffset val="100"/>
        <c:noMultiLvlLbl val="0"/>
      </c:catAx>
      <c:valAx>
        <c:axId val="12182125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81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/>
              <a:t>Vermont Labor Force</a:t>
            </a:r>
            <a:br>
              <a:rPr lang="en-US" sz="1600" baseline="0" dirty="0"/>
            </a:br>
            <a:r>
              <a:rPr lang="en-US" sz="1600" baseline="0" dirty="0"/>
              <a:t>Augusts, 2000 - Present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703007"/>
        <c:axId val="1843733999"/>
      </c:barChart>
      <c:catAx>
        <c:axId val="2597030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733999"/>
        <c:crosses val="autoZero"/>
        <c:auto val="1"/>
        <c:lblAlgn val="ctr"/>
        <c:lblOffset val="100"/>
        <c:noMultiLvlLbl val="0"/>
      </c:catAx>
      <c:valAx>
        <c:axId val="184373399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84"/>
              <c:layout>
                <c:manualLayout>
                  <c:x val="-2.927374152300551E-3"/>
                  <c:y val="3.229584006693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9C-DF4E-9628-DB1A449B0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Series'!$B$4:$GD$4</c:f>
              <c:strCache>
                <c:ptCount val="185"/>
                <c:pt idx="0">
                  <c:v>Jan
2007</c:v>
                </c:pt>
                <c:pt idx="1">
                  <c:v>Feb
2007</c:v>
                </c:pt>
                <c:pt idx="2">
                  <c:v>Mar
2007</c:v>
                </c:pt>
                <c:pt idx="3">
                  <c:v>Apr
2007</c:v>
                </c:pt>
                <c:pt idx="4">
                  <c:v>May
2007</c:v>
                </c:pt>
                <c:pt idx="5">
                  <c:v>Jun
2007</c:v>
                </c:pt>
                <c:pt idx="6">
                  <c:v>Jul
2007</c:v>
                </c:pt>
                <c:pt idx="7">
                  <c:v>Aug
2007</c:v>
                </c:pt>
                <c:pt idx="8">
                  <c:v>Sep
2007</c:v>
                </c:pt>
                <c:pt idx="9">
                  <c:v>Oct
2007</c:v>
                </c:pt>
                <c:pt idx="10">
                  <c:v>Nov
2007</c:v>
                </c:pt>
                <c:pt idx="11">
                  <c:v>Dec
2007</c:v>
                </c:pt>
                <c:pt idx="12">
                  <c:v>Jan
2008</c:v>
                </c:pt>
                <c:pt idx="13">
                  <c:v>Feb
2008</c:v>
                </c:pt>
                <c:pt idx="14">
                  <c:v>Mar
2008</c:v>
                </c:pt>
                <c:pt idx="15">
                  <c:v>Apr
2008</c:v>
                </c:pt>
                <c:pt idx="16">
                  <c:v>May
2008</c:v>
                </c:pt>
                <c:pt idx="17">
                  <c:v>Jun
2008</c:v>
                </c:pt>
                <c:pt idx="18">
                  <c:v>Jul
2008</c:v>
                </c:pt>
                <c:pt idx="19">
                  <c:v>Aug
2008</c:v>
                </c:pt>
                <c:pt idx="20">
                  <c:v>Sep
2008</c:v>
                </c:pt>
                <c:pt idx="21">
                  <c:v>Oct
2008</c:v>
                </c:pt>
                <c:pt idx="22">
                  <c:v>Nov
2008</c:v>
                </c:pt>
                <c:pt idx="23">
                  <c:v>Dec
2008</c:v>
                </c:pt>
                <c:pt idx="24">
                  <c:v>Jan
2009</c:v>
                </c:pt>
                <c:pt idx="25">
                  <c:v>Feb
2009</c:v>
                </c:pt>
                <c:pt idx="26">
                  <c:v>Mar
2009</c:v>
                </c:pt>
                <c:pt idx="27">
                  <c:v>Apr
2009</c:v>
                </c:pt>
                <c:pt idx="28">
                  <c:v>May
2009</c:v>
                </c:pt>
                <c:pt idx="29">
                  <c:v>Jun
2009</c:v>
                </c:pt>
                <c:pt idx="30">
                  <c:v>Jul
2009</c:v>
                </c:pt>
                <c:pt idx="31">
                  <c:v>Aug
2009</c:v>
                </c:pt>
                <c:pt idx="32">
                  <c:v>Sep
2009</c:v>
                </c:pt>
                <c:pt idx="33">
                  <c:v>Oct
2009</c:v>
                </c:pt>
                <c:pt idx="34">
                  <c:v>Nov
2009</c:v>
                </c:pt>
                <c:pt idx="35">
                  <c:v>Dec
2009</c:v>
                </c:pt>
                <c:pt idx="36">
                  <c:v>Jan
2010</c:v>
                </c:pt>
                <c:pt idx="37">
                  <c:v>Feb
2010</c:v>
                </c:pt>
                <c:pt idx="38">
                  <c:v>Mar
2010</c:v>
                </c:pt>
                <c:pt idx="39">
                  <c:v>Apr
2010</c:v>
                </c:pt>
                <c:pt idx="40">
                  <c:v>May
2010</c:v>
                </c:pt>
                <c:pt idx="41">
                  <c:v>Jun
2010</c:v>
                </c:pt>
                <c:pt idx="42">
                  <c:v>Jul
2010</c:v>
                </c:pt>
                <c:pt idx="43">
                  <c:v>Aug
2010</c:v>
                </c:pt>
                <c:pt idx="44">
                  <c:v>Sep
2010</c:v>
                </c:pt>
                <c:pt idx="45">
                  <c:v>Oct
2010</c:v>
                </c:pt>
                <c:pt idx="46">
                  <c:v>Nov
2010</c:v>
                </c:pt>
                <c:pt idx="47">
                  <c:v>Dec
2010</c:v>
                </c:pt>
                <c:pt idx="48">
                  <c:v>Jan
2011</c:v>
                </c:pt>
                <c:pt idx="49">
                  <c:v>Feb
2011</c:v>
                </c:pt>
                <c:pt idx="50">
                  <c:v>Mar
2011</c:v>
                </c:pt>
                <c:pt idx="51">
                  <c:v>Apr
2011</c:v>
                </c:pt>
                <c:pt idx="52">
                  <c:v>May
2011</c:v>
                </c:pt>
                <c:pt idx="53">
                  <c:v>Jun
2011</c:v>
                </c:pt>
                <c:pt idx="54">
                  <c:v>Jul
2011</c:v>
                </c:pt>
                <c:pt idx="55">
                  <c:v>Aug
2011</c:v>
                </c:pt>
                <c:pt idx="56">
                  <c:v>Sep
2011</c:v>
                </c:pt>
                <c:pt idx="57">
                  <c:v>Oct
2011</c:v>
                </c:pt>
                <c:pt idx="58">
                  <c:v>Nov
2011</c:v>
                </c:pt>
                <c:pt idx="59">
                  <c:v>Dec
2011</c:v>
                </c:pt>
                <c:pt idx="60">
                  <c:v>Jan
2012</c:v>
                </c:pt>
                <c:pt idx="61">
                  <c:v>Feb
2012</c:v>
                </c:pt>
                <c:pt idx="62">
                  <c:v>Mar
2012</c:v>
                </c:pt>
                <c:pt idx="63">
                  <c:v>Apr
2012</c:v>
                </c:pt>
                <c:pt idx="64">
                  <c:v>May
2012</c:v>
                </c:pt>
                <c:pt idx="65">
                  <c:v>Jun
2012</c:v>
                </c:pt>
                <c:pt idx="66">
                  <c:v>Jul
2012</c:v>
                </c:pt>
                <c:pt idx="67">
                  <c:v>Aug
2012</c:v>
                </c:pt>
                <c:pt idx="68">
                  <c:v>Sep
2012</c:v>
                </c:pt>
                <c:pt idx="69">
                  <c:v>Oct
2012</c:v>
                </c:pt>
                <c:pt idx="70">
                  <c:v>Nov
2012</c:v>
                </c:pt>
                <c:pt idx="71">
                  <c:v>Dec
2012</c:v>
                </c:pt>
                <c:pt idx="72">
                  <c:v>Jan
2013</c:v>
                </c:pt>
                <c:pt idx="73">
                  <c:v>Feb
2013</c:v>
                </c:pt>
                <c:pt idx="74">
                  <c:v>Mar
2013</c:v>
                </c:pt>
                <c:pt idx="75">
                  <c:v>Apr
2013</c:v>
                </c:pt>
                <c:pt idx="76">
                  <c:v>May
2013</c:v>
                </c:pt>
                <c:pt idx="77">
                  <c:v>Jun
2013</c:v>
                </c:pt>
                <c:pt idx="78">
                  <c:v>Jul
2013</c:v>
                </c:pt>
                <c:pt idx="79">
                  <c:v>Aug
2013</c:v>
                </c:pt>
                <c:pt idx="80">
                  <c:v>Sep
2013</c:v>
                </c:pt>
                <c:pt idx="81">
                  <c:v>Oct
2013</c:v>
                </c:pt>
                <c:pt idx="82">
                  <c:v>Nov
2013</c:v>
                </c:pt>
                <c:pt idx="83">
                  <c:v>Dec
2013</c:v>
                </c:pt>
                <c:pt idx="84">
                  <c:v>Jan
2014</c:v>
                </c:pt>
                <c:pt idx="85">
                  <c:v>Feb
2014</c:v>
                </c:pt>
                <c:pt idx="86">
                  <c:v>Mar
2014</c:v>
                </c:pt>
                <c:pt idx="87">
                  <c:v>Apr
2014</c:v>
                </c:pt>
                <c:pt idx="88">
                  <c:v>May
2014</c:v>
                </c:pt>
                <c:pt idx="89">
                  <c:v>Jun
2014</c:v>
                </c:pt>
                <c:pt idx="90">
                  <c:v>Jul
2014</c:v>
                </c:pt>
                <c:pt idx="91">
                  <c:v>Aug
2014</c:v>
                </c:pt>
                <c:pt idx="92">
                  <c:v>Sep
2014</c:v>
                </c:pt>
                <c:pt idx="93">
                  <c:v>Oct
2014</c:v>
                </c:pt>
                <c:pt idx="94">
                  <c:v>Nov
2014</c:v>
                </c:pt>
                <c:pt idx="95">
                  <c:v>Dec
2014</c:v>
                </c:pt>
                <c:pt idx="96">
                  <c:v>Jan
2015</c:v>
                </c:pt>
                <c:pt idx="97">
                  <c:v>Feb
2015</c:v>
                </c:pt>
                <c:pt idx="98">
                  <c:v>Mar
2015</c:v>
                </c:pt>
                <c:pt idx="99">
                  <c:v>Apr
2015</c:v>
                </c:pt>
                <c:pt idx="100">
                  <c:v>May
2015</c:v>
                </c:pt>
                <c:pt idx="101">
                  <c:v>Jun
2015</c:v>
                </c:pt>
                <c:pt idx="102">
                  <c:v>Jul
2015</c:v>
                </c:pt>
                <c:pt idx="103">
                  <c:v>Aug
2015</c:v>
                </c:pt>
                <c:pt idx="104">
                  <c:v>Sep
2015</c:v>
                </c:pt>
                <c:pt idx="105">
                  <c:v>Oct
2015</c:v>
                </c:pt>
                <c:pt idx="106">
                  <c:v>Nov
2015</c:v>
                </c:pt>
                <c:pt idx="107">
                  <c:v>Dec
2015</c:v>
                </c:pt>
                <c:pt idx="108">
                  <c:v>Jan
2016</c:v>
                </c:pt>
                <c:pt idx="109">
                  <c:v>Feb
2016</c:v>
                </c:pt>
                <c:pt idx="110">
                  <c:v>Mar
2016</c:v>
                </c:pt>
                <c:pt idx="111">
                  <c:v>Apr
2016</c:v>
                </c:pt>
                <c:pt idx="112">
                  <c:v>May
2016</c:v>
                </c:pt>
                <c:pt idx="113">
                  <c:v>Jun
2016</c:v>
                </c:pt>
                <c:pt idx="114">
                  <c:v>Jul
2016</c:v>
                </c:pt>
                <c:pt idx="115">
                  <c:v>Aug
2016</c:v>
                </c:pt>
                <c:pt idx="116">
                  <c:v>Sep
2016</c:v>
                </c:pt>
                <c:pt idx="117">
                  <c:v>Oct
2016</c:v>
                </c:pt>
                <c:pt idx="118">
                  <c:v>Nov
2016</c:v>
                </c:pt>
                <c:pt idx="119">
                  <c:v>Dec
2016</c:v>
                </c:pt>
                <c:pt idx="120">
                  <c:v>Jan
2017</c:v>
                </c:pt>
                <c:pt idx="121">
                  <c:v>Feb
2017</c:v>
                </c:pt>
                <c:pt idx="122">
                  <c:v>Mar
2017</c:v>
                </c:pt>
                <c:pt idx="123">
                  <c:v>Apr
2017</c:v>
                </c:pt>
                <c:pt idx="124">
                  <c:v>May
2017</c:v>
                </c:pt>
                <c:pt idx="125">
                  <c:v>Jun
2017</c:v>
                </c:pt>
                <c:pt idx="126">
                  <c:v>Jul
2017</c:v>
                </c:pt>
                <c:pt idx="127">
                  <c:v>Aug
2017</c:v>
                </c:pt>
                <c:pt idx="128">
                  <c:v>Sep
2017</c:v>
                </c:pt>
                <c:pt idx="129">
                  <c:v>Oct
2017</c:v>
                </c:pt>
                <c:pt idx="130">
                  <c:v>Nov
2017</c:v>
                </c:pt>
                <c:pt idx="131">
                  <c:v>Dec
2017</c:v>
                </c:pt>
                <c:pt idx="132">
                  <c:v>Jan
2018</c:v>
                </c:pt>
                <c:pt idx="133">
                  <c:v>Feb
2018</c:v>
                </c:pt>
                <c:pt idx="134">
                  <c:v>Mar
2018</c:v>
                </c:pt>
                <c:pt idx="135">
                  <c:v>Apr
2018</c:v>
                </c:pt>
                <c:pt idx="136">
                  <c:v>May
2018</c:v>
                </c:pt>
                <c:pt idx="137">
                  <c:v>Jun
2018</c:v>
                </c:pt>
                <c:pt idx="138">
                  <c:v>Jul
2018</c:v>
                </c:pt>
                <c:pt idx="139">
                  <c:v>Aug
2018</c:v>
                </c:pt>
                <c:pt idx="140">
                  <c:v>Sep
2018</c:v>
                </c:pt>
                <c:pt idx="141">
                  <c:v>Oct
2018</c:v>
                </c:pt>
                <c:pt idx="142">
                  <c:v>Nov
2018</c:v>
                </c:pt>
                <c:pt idx="143">
                  <c:v>Dec
2018</c:v>
                </c:pt>
                <c:pt idx="144">
                  <c:v>Jan
2019</c:v>
                </c:pt>
                <c:pt idx="145">
                  <c:v>Feb
2019</c:v>
                </c:pt>
                <c:pt idx="146">
                  <c:v>Mar
2019</c:v>
                </c:pt>
                <c:pt idx="147">
                  <c:v>Apr
2019</c:v>
                </c:pt>
                <c:pt idx="148">
                  <c:v>May
2019</c:v>
                </c:pt>
                <c:pt idx="149">
                  <c:v>Jun
2019</c:v>
                </c:pt>
                <c:pt idx="150">
                  <c:v>Jul
2019</c:v>
                </c:pt>
                <c:pt idx="151">
                  <c:v>Aug
2019</c:v>
                </c:pt>
                <c:pt idx="152">
                  <c:v>Sep
2019</c:v>
                </c:pt>
                <c:pt idx="153">
                  <c:v>Oct
2019</c:v>
                </c:pt>
                <c:pt idx="154">
                  <c:v>Nov
2019</c:v>
                </c:pt>
                <c:pt idx="155">
                  <c:v>Dec
2019</c:v>
                </c:pt>
                <c:pt idx="156">
                  <c:v>Jan
2020</c:v>
                </c:pt>
                <c:pt idx="157">
                  <c:v>Feb
2020</c:v>
                </c:pt>
                <c:pt idx="158">
                  <c:v>Mar
2020</c:v>
                </c:pt>
                <c:pt idx="159">
                  <c:v>Apr
2020</c:v>
                </c:pt>
                <c:pt idx="160">
                  <c:v>May
2020</c:v>
                </c:pt>
                <c:pt idx="161">
                  <c:v>Jun
2020</c:v>
                </c:pt>
                <c:pt idx="162">
                  <c:v>Jul
2020</c:v>
                </c:pt>
                <c:pt idx="163">
                  <c:v>Aug
2020</c:v>
                </c:pt>
                <c:pt idx="164">
                  <c:v>Sep
2020</c:v>
                </c:pt>
                <c:pt idx="165">
                  <c:v>Oct
2020</c:v>
                </c:pt>
                <c:pt idx="166">
                  <c:v>Nov
2020</c:v>
                </c:pt>
                <c:pt idx="167">
                  <c:v>Dec
2020</c:v>
                </c:pt>
                <c:pt idx="168">
                  <c:v>Jan
2021</c:v>
                </c:pt>
                <c:pt idx="169">
                  <c:v>Feb
2021</c:v>
                </c:pt>
                <c:pt idx="170">
                  <c:v>Mar
2021</c:v>
                </c:pt>
                <c:pt idx="171">
                  <c:v>Apr
2021</c:v>
                </c:pt>
                <c:pt idx="172">
                  <c:v>May
2021</c:v>
                </c:pt>
                <c:pt idx="173">
                  <c:v>Jun
2021</c:v>
                </c:pt>
                <c:pt idx="174">
                  <c:v>Jul
2021</c:v>
                </c:pt>
                <c:pt idx="175">
                  <c:v>Aug
2021</c:v>
                </c:pt>
                <c:pt idx="176">
                  <c:v>Sep
2021</c:v>
                </c:pt>
                <c:pt idx="177">
                  <c:v>Oct
2021</c:v>
                </c:pt>
                <c:pt idx="178">
                  <c:v>Nov
2021</c:v>
                </c:pt>
                <c:pt idx="179">
                  <c:v>Dec
2021</c:v>
                </c:pt>
                <c:pt idx="180">
                  <c:v>Jan
2022</c:v>
                </c:pt>
                <c:pt idx="181">
                  <c:v>Feb
2022</c:v>
                </c:pt>
                <c:pt idx="182">
                  <c:v>Mar
2022</c:v>
                </c:pt>
                <c:pt idx="183">
                  <c:v>Apr
2022</c:v>
                </c:pt>
                <c:pt idx="184">
                  <c:v>May
2022</c:v>
                </c:pt>
              </c:strCache>
            </c:strRef>
          </c:cat>
          <c:val>
            <c:numRef>
              <c:f>'BLS Data Series'!$B$5:$GD$5</c:f>
              <c:numCache>
                <c:formatCode>#0.00</c:formatCode>
                <c:ptCount val="185"/>
                <c:pt idx="0">
                  <c:v>20.6</c:v>
                </c:pt>
                <c:pt idx="1">
                  <c:v>20.68</c:v>
                </c:pt>
                <c:pt idx="2">
                  <c:v>20.72</c:v>
                </c:pt>
                <c:pt idx="3">
                  <c:v>20.79</c:v>
                </c:pt>
                <c:pt idx="4">
                  <c:v>20.84</c:v>
                </c:pt>
                <c:pt idx="5">
                  <c:v>20.95</c:v>
                </c:pt>
                <c:pt idx="6">
                  <c:v>20.95</c:v>
                </c:pt>
                <c:pt idx="7">
                  <c:v>21</c:v>
                </c:pt>
                <c:pt idx="8">
                  <c:v>21.04</c:v>
                </c:pt>
                <c:pt idx="9">
                  <c:v>21.06</c:v>
                </c:pt>
                <c:pt idx="10">
                  <c:v>21.12</c:v>
                </c:pt>
                <c:pt idx="11">
                  <c:v>21.18</c:v>
                </c:pt>
                <c:pt idx="12">
                  <c:v>21.19</c:v>
                </c:pt>
                <c:pt idx="13">
                  <c:v>21.26</c:v>
                </c:pt>
                <c:pt idx="14">
                  <c:v>21.36</c:v>
                </c:pt>
                <c:pt idx="15">
                  <c:v>21.38</c:v>
                </c:pt>
                <c:pt idx="16">
                  <c:v>21.47</c:v>
                </c:pt>
                <c:pt idx="17">
                  <c:v>21.52</c:v>
                </c:pt>
                <c:pt idx="18">
                  <c:v>21.59</c:v>
                </c:pt>
                <c:pt idx="19">
                  <c:v>21.7</c:v>
                </c:pt>
                <c:pt idx="20">
                  <c:v>21.72</c:v>
                </c:pt>
                <c:pt idx="21">
                  <c:v>21.76</c:v>
                </c:pt>
                <c:pt idx="22">
                  <c:v>21.88</c:v>
                </c:pt>
                <c:pt idx="23">
                  <c:v>21.94</c:v>
                </c:pt>
                <c:pt idx="24">
                  <c:v>21.97</c:v>
                </c:pt>
                <c:pt idx="25">
                  <c:v>21.99</c:v>
                </c:pt>
                <c:pt idx="26">
                  <c:v>22.06</c:v>
                </c:pt>
                <c:pt idx="27">
                  <c:v>22.09</c:v>
                </c:pt>
                <c:pt idx="28">
                  <c:v>22.1</c:v>
                </c:pt>
                <c:pt idx="29">
                  <c:v>22.13</c:v>
                </c:pt>
                <c:pt idx="30">
                  <c:v>22.18</c:v>
                </c:pt>
                <c:pt idx="31">
                  <c:v>22.23</c:v>
                </c:pt>
                <c:pt idx="32">
                  <c:v>22.26</c:v>
                </c:pt>
                <c:pt idx="33">
                  <c:v>22.3</c:v>
                </c:pt>
                <c:pt idx="34">
                  <c:v>22.36</c:v>
                </c:pt>
                <c:pt idx="35">
                  <c:v>22.36</c:v>
                </c:pt>
                <c:pt idx="36">
                  <c:v>22.41</c:v>
                </c:pt>
                <c:pt idx="37">
                  <c:v>22.45</c:v>
                </c:pt>
                <c:pt idx="38">
                  <c:v>22.45</c:v>
                </c:pt>
                <c:pt idx="39">
                  <c:v>22.49</c:v>
                </c:pt>
                <c:pt idx="40">
                  <c:v>22.53</c:v>
                </c:pt>
                <c:pt idx="41">
                  <c:v>22.53</c:v>
                </c:pt>
                <c:pt idx="42">
                  <c:v>22.59</c:v>
                </c:pt>
                <c:pt idx="43">
                  <c:v>22.62</c:v>
                </c:pt>
                <c:pt idx="44">
                  <c:v>22.67</c:v>
                </c:pt>
                <c:pt idx="45">
                  <c:v>22.74</c:v>
                </c:pt>
                <c:pt idx="46">
                  <c:v>22.73</c:v>
                </c:pt>
                <c:pt idx="47">
                  <c:v>22.76</c:v>
                </c:pt>
                <c:pt idx="48">
                  <c:v>22.85</c:v>
                </c:pt>
                <c:pt idx="49">
                  <c:v>22.87</c:v>
                </c:pt>
                <c:pt idx="50">
                  <c:v>22.87</c:v>
                </c:pt>
                <c:pt idx="51">
                  <c:v>22.92</c:v>
                </c:pt>
                <c:pt idx="52">
                  <c:v>22.99</c:v>
                </c:pt>
                <c:pt idx="53">
                  <c:v>23.01</c:v>
                </c:pt>
                <c:pt idx="54">
                  <c:v>23.1</c:v>
                </c:pt>
                <c:pt idx="55">
                  <c:v>23.07</c:v>
                </c:pt>
                <c:pt idx="56">
                  <c:v>23.11</c:v>
                </c:pt>
                <c:pt idx="57">
                  <c:v>23.2</c:v>
                </c:pt>
                <c:pt idx="58">
                  <c:v>23.19</c:v>
                </c:pt>
                <c:pt idx="59">
                  <c:v>23.21</c:v>
                </c:pt>
                <c:pt idx="60">
                  <c:v>23.24</c:v>
                </c:pt>
                <c:pt idx="61">
                  <c:v>23.27</c:v>
                </c:pt>
                <c:pt idx="62">
                  <c:v>23.36</c:v>
                </c:pt>
                <c:pt idx="63">
                  <c:v>23.39</c:v>
                </c:pt>
                <c:pt idx="64">
                  <c:v>23.39</c:v>
                </c:pt>
                <c:pt idx="65">
                  <c:v>23.46</c:v>
                </c:pt>
                <c:pt idx="66">
                  <c:v>23.51</c:v>
                </c:pt>
                <c:pt idx="67">
                  <c:v>23.49</c:v>
                </c:pt>
                <c:pt idx="68">
                  <c:v>23.57</c:v>
                </c:pt>
                <c:pt idx="69">
                  <c:v>23.56</c:v>
                </c:pt>
                <c:pt idx="70">
                  <c:v>23.63</c:v>
                </c:pt>
                <c:pt idx="71">
                  <c:v>23.73</c:v>
                </c:pt>
                <c:pt idx="72">
                  <c:v>23.76</c:v>
                </c:pt>
                <c:pt idx="73">
                  <c:v>23.77</c:v>
                </c:pt>
                <c:pt idx="74">
                  <c:v>23.81</c:v>
                </c:pt>
                <c:pt idx="75">
                  <c:v>23.87</c:v>
                </c:pt>
                <c:pt idx="76">
                  <c:v>23.89</c:v>
                </c:pt>
                <c:pt idx="77">
                  <c:v>23.97</c:v>
                </c:pt>
                <c:pt idx="78">
                  <c:v>23.98</c:v>
                </c:pt>
                <c:pt idx="79">
                  <c:v>24.03</c:v>
                </c:pt>
                <c:pt idx="80">
                  <c:v>24.06</c:v>
                </c:pt>
                <c:pt idx="81">
                  <c:v>24.09</c:v>
                </c:pt>
                <c:pt idx="82">
                  <c:v>24.16</c:v>
                </c:pt>
                <c:pt idx="83">
                  <c:v>24.17</c:v>
                </c:pt>
                <c:pt idx="84">
                  <c:v>24.21</c:v>
                </c:pt>
                <c:pt idx="85">
                  <c:v>24.32</c:v>
                </c:pt>
                <c:pt idx="86">
                  <c:v>24.31</c:v>
                </c:pt>
                <c:pt idx="87">
                  <c:v>24.34</c:v>
                </c:pt>
                <c:pt idx="88">
                  <c:v>24.4</c:v>
                </c:pt>
                <c:pt idx="89">
                  <c:v>24.45</c:v>
                </c:pt>
                <c:pt idx="90">
                  <c:v>24.48</c:v>
                </c:pt>
                <c:pt idx="91">
                  <c:v>24.56</c:v>
                </c:pt>
                <c:pt idx="92">
                  <c:v>24.56</c:v>
                </c:pt>
                <c:pt idx="93">
                  <c:v>24.58</c:v>
                </c:pt>
                <c:pt idx="94">
                  <c:v>24.65</c:v>
                </c:pt>
                <c:pt idx="95">
                  <c:v>24.65</c:v>
                </c:pt>
                <c:pt idx="96">
                  <c:v>24.73</c:v>
                </c:pt>
                <c:pt idx="97">
                  <c:v>24.78</c:v>
                </c:pt>
                <c:pt idx="98">
                  <c:v>24.84</c:v>
                </c:pt>
                <c:pt idx="99">
                  <c:v>24.89</c:v>
                </c:pt>
                <c:pt idx="100">
                  <c:v>24.96</c:v>
                </c:pt>
                <c:pt idx="101">
                  <c:v>24.98</c:v>
                </c:pt>
                <c:pt idx="102">
                  <c:v>25.01</c:v>
                </c:pt>
                <c:pt idx="103">
                  <c:v>25.1</c:v>
                </c:pt>
                <c:pt idx="104">
                  <c:v>25.11</c:v>
                </c:pt>
                <c:pt idx="105">
                  <c:v>25.2</c:v>
                </c:pt>
                <c:pt idx="106">
                  <c:v>25.24</c:v>
                </c:pt>
                <c:pt idx="107">
                  <c:v>25.27</c:v>
                </c:pt>
                <c:pt idx="108">
                  <c:v>25.36</c:v>
                </c:pt>
                <c:pt idx="109">
                  <c:v>25.39</c:v>
                </c:pt>
                <c:pt idx="110">
                  <c:v>25.45</c:v>
                </c:pt>
                <c:pt idx="111">
                  <c:v>25.53</c:v>
                </c:pt>
                <c:pt idx="112">
                  <c:v>25.57</c:v>
                </c:pt>
                <c:pt idx="113">
                  <c:v>25.63</c:v>
                </c:pt>
                <c:pt idx="114">
                  <c:v>25.69</c:v>
                </c:pt>
                <c:pt idx="115">
                  <c:v>25.72</c:v>
                </c:pt>
                <c:pt idx="116">
                  <c:v>25.77</c:v>
                </c:pt>
                <c:pt idx="117">
                  <c:v>25.88</c:v>
                </c:pt>
                <c:pt idx="118">
                  <c:v>25.91</c:v>
                </c:pt>
                <c:pt idx="119">
                  <c:v>25.94</c:v>
                </c:pt>
                <c:pt idx="120">
                  <c:v>26.03</c:v>
                </c:pt>
                <c:pt idx="121">
                  <c:v>26.08</c:v>
                </c:pt>
                <c:pt idx="122">
                  <c:v>26.11</c:v>
                </c:pt>
                <c:pt idx="123">
                  <c:v>26.17</c:v>
                </c:pt>
                <c:pt idx="124">
                  <c:v>26.21</c:v>
                </c:pt>
                <c:pt idx="125">
                  <c:v>26.26</c:v>
                </c:pt>
                <c:pt idx="126">
                  <c:v>26.35</c:v>
                </c:pt>
                <c:pt idx="127">
                  <c:v>26.37</c:v>
                </c:pt>
                <c:pt idx="128">
                  <c:v>26.49</c:v>
                </c:pt>
                <c:pt idx="129">
                  <c:v>26.49</c:v>
                </c:pt>
                <c:pt idx="130">
                  <c:v>26.54</c:v>
                </c:pt>
                <c:pt idx="131">
                  <c:v>26.65</c:v>
                </c:pt>
                <c:pt idx="132">
                  <c:v>26.73</c:v>
                </c:pt>
                <c:pt idx="133">
                  <c:v>26.75</c:v>
                </c:pt>
                <c:pt idx="134">
                  <c:v>26.85</c:v>
                </c:pt>
                <c:pt idx="135">
                  <c:v>26.89</c:v>
                </c:pt>
                <c:pt idx="136">
                  <c:v>26.97</c:v>
                </c:pt>
                <c:pt idx="137">
                  <c:v>27.03</c:v>
                </c:pt>
                <c:pt idx="138">
                  <c:v>27.1</c:v>
                </c:pt>
                <c:pt idx="139">
                  <c:v>27.21</c:v>
                </c:pt>
                <c:pt idx="140">
                  <c:v>27.31</c:v>
                </c:pt>
                <c:pt idx="141">
                  <c:v>27.36</c:v>
                </c:pt>
                <c:pt idx="142">
                  <c:v>27.43</c:v>
                </c:pt>
                <c:pt idx="143">
                  <c:v>27.56</c:v>
                </c:pt>
                <c:pt idx="144">
                  <c:v>27.6</c:v>
                </c:pt>
                <c:pt idx="145">
                  <c:v>27.7</c:v>
                </c:pt>
                <c:pt idx="146">
                  <c:v>27.8</c:v>
                </c:pt>
                <c:pt idx="147">
                  <c:v>27.78</c:v>
                </c:pt>
                <c:pt idx="148">
                  <c:v>27.85</c:v>
                </c:pt>
                <c:pt idx="149">
                  <c:v>27.94</c:v>
                </c:pt>
                <c:pt idx="150">
                  <c:v>28.03</c:v>
                </c:pt>
                <c:pt idx="151">
                  <c:v>28.13</c:v>
                </c:pt>
                <c:pt idx="152">
                  <c:v>28.15</c:v>
                </c:pt>
                <c:pt idx="153">
                  <c:v>28.23</c:v>
                </c:pt>
                <c:pt idx="154">
                  <c:v>28.35</c:v>
                </c:pt>
                <c:pt idx="155">
                  <c:v>28.37</c:v>
                </c:pt>
                <c:pt idx="156">
                  <c:v>28.43</c:v>
                </c:pt>
                <c:pt idx="157">
                  <c:v>28.56</c:v>
                </c:pt>
                <c:pt idx="158">
                  <c:v>28.79</c:v>
                </c:pt>
                <c:pt idx="159">
                  <c:v>30.01</c:v>
                </c:pt>
                <c:pt idx="160">
                  <c:v>29.71</c:v>
                </c:pt>
                <c:pt idx="161">
                  <c:v>29.36</c:v>
                </c:pt>
                <c:pt idx="162">
                  <c:v>29.41</c:v>
                </c:pt>
                <c:pt idx="163">
                  <c:v>29.48</c:v>
                </c:pt>
                <c:pt idx="164">
                  <c:v>29.51</c:v>
                </c:pt>
                <c:pt idx="165">
                  <c:v>29.53</c:v>
                </c:pt>
                <c:pt idx="166">
                  <c:v>29.65</c:v>
                </c:pt>
                <c:pt idx="167">
                  <c:v>29.92</c:v>
                </c:pt>
                <c:pt idx="168">
                  <c:v>29.93</c:v>
                </c:pt>
                <c:pt idx="169">
                  <c:v>30.04</c:v>
                </c:pt>
                <c:pt idx="170">
                  <c:v>30.06</c:v>
                </c:pt>
                <c:pt idx="171">
                  <c:v>30.2</c:v>
                </c:pt>
                <c:pt idx="172">
                  <c:v>30.36</c:v>
                </c:pt>
                <c:pt idx="173">
                  <c:v>30.52</c:v>
                </c:pt>
                <c:pt idx="174">
                  <c:v>30.67</c:v>
                </c:pt>
                <c:pt idx="175">
                  <c:v>30.76</c:v>
                </c:pt>
                <c:pt idx="176">
                  <c:v>30.92</c:v>
                </c:pt>
                <c:pt idx="177">
                  <c:v>31.11</c:v>
                </c:pt>
                <c:pt idx="178">
                  <c:v>31.23</c:v>
                </c:pt>
                <c:pt idx="179">
                  <c:v>31.38</c:v>
                </c:pt>
                <c:pt idx="180">
                  <c:v>31.56</c:v>
                </c:pt>
                <c:pt idx="181">
                  <c:v>31.6</c:v>
                </c:pt>
                <c:pt idx="182">
                  <c:v>31.75</c:v>
                </c:pt>
                <c:pt idx="183">
                  <c:v>31.85</c:v>
                </c:pt>
                <c:pt idx="184">
                  <c:v>31.95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9C-DF4E-9628-DB1A449B078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84"/>
              <c:layout>
                <c:manualLayout>
                  <c:x val="-2.1467162459710655E-16"/>
                  <c:y val="3.229584006693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C-DF4E-9628-DB1A449B0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Series'!$B$4:$GD$4</c:f>
              <c:strCache>
                <c:ptCount val="185"/>
                <c:pt idx="0">
                  <c:v>Jan
2007</c:v>
                </c:pt>
                <c:pt idx="1">
                  <c:v>Feb
2007</c:v>
                </c:pt>
                <c:pt idx="2">
                  <c:v>Mar
2007</c:v>
                </c:pt>
                <c:pt idx="3">
                  <c:v>Apr
2007</c:v>
                </c:pt>
                <c:pt idx="4">
                  <c:v>May
2007</c:v>
                </c:pt>
                <c:pt idx="5">
                  <c:v>Jun
2007</c:v>
                </c:pt>
                <c:pt idx="6">
                  <c:v>Jul
2007</c:v>
                </c:pt>
                <c:pt idx="7">
                  <c:v>Aug
2007</c:v>
                </c:pt>
                <c:pt idx="8">
                  <c:v>Sep
2007</c:v>
                </c:pt>
                <c:pt idx="9">
                  <c:v>Oct
2007</c:v>
                </c:pt>
                <c:pt idx="10">
                  <c:v>Nov
2007</c:v>
                </c:pt>
                <c:pt idx="11">
                  <c:v>Dec
2007</c:v>
                </c:pt>
                <c:pt idx="12">
                  <c:v>Jan
2008</c:v>
                </c:pt>
                <c:pt idx="13">
                  <c:v>Feb
2008</c:v>
                </c:pt>
                <c:pt idx="14">
                  <c:v>Mar
2008</c:v>
                </c:pt>
                <c:pt idx="15">
                  <c:v>Apr
2008</c:v>
                </c:pt>
                <c:pt idx="16">
                  <c:v>May
2008</c:v>
                </c:pt>
                <c:pt idx="17">
                  <c:v>Jun
2008</c:v>
                </c:pt>
                <c:pt idx="18">
                  <c:v>Jul
2008</c:v>
                </c:pt>
                <c:pt idx="19">
                  <c:v>Aug
2008</c:v>
                </c:pt>
                <c:pt idx="20">
                  <c:v>Sep
2008</c:v>
                </c:pt>
                <c:pt idx="21">
                  <c:v>Oct
2008</c:v>
                </c:pt>
                <c:pt idx="22">
                  <c:v>Nov
2008</c:v>
                </c:pt>
                <c:pt idx="23">
                  <c:v>Dec
2008</c:v>
                </c:pt>
                <c:pt idx="24">
                  <c:v>Jan
2009</c:v>
                </c:pt>
                <c:pt idx="25">
                  <c:v>Feb
2009</c:v>
                </c:pt>
                <c:pt idx="26">
                  <c:v>Mar
2009</c:v>
                </c:pt>
                <c:pt idx="27">
                  <c:v>Apr
2009</c:v>
                </c:pt>
                <c:pt idx="28">
                  <c:v>May
2009</c:v>
                </c:pt>
                <c:pt idx="29">
                  <c:v>Jun
2009</c:v>
                </c:pt>
                <c:pt idx="30">
                  <c:v>Jul
2009</c:v>
                </c:pt>
                <c:pt idx="31">
                  <c:v>Aug
2009</c:v>
                </c:pt>
                <c:pt idx="32">
                  <c:v>Sep
2009</c:v>
                </c:pt>
                <c:pt idx="33">
                  <c:v>Oct
2009</c:v>
                </c:pt>
                <c:pt idx="34">
                  <c:v>Nov
2009</c:v>
                </c:pt>
                <c:pt idx="35">
                  <c:v>Dec
2009</c:v>
                </c:pt>
                <c:pt idx="36">
                  <c:v>Jan
2010</c:v>
                </c:pt>
                <c:pt idx="37">
                  <c:v>Feb
2010</c:v>
                </c:pt>
                <c:pt idx="38">
                  <c:v>Mar
2010</c:v>
                </c:pt>
                <c:pt idx="39">
                  <c:v>Apr
2010</c:v>
                </c:pt>
                <c:pt idx="40">
                  <c:v>May
2010</c:v>
                </c:pt>
                <c:pt idx="41">
                  <c:v>Jun
2010</c:v>
                </c:pt>
                <c:pt idx="42">
                  <c:v>Jul
2010</c:v>
                </c:pt>
                <c:pt idx="43">
                  <c:v>Aug
2010</c:v>
                </c:pt>
                <c:pt idx="44">
                  <c:v>Sep
2010</c:v>
                </c:pt>
                <c:pt idx="45">
                  <c:v>Oct
2010</c:v>
                </c:pt>
                <c:pt idx="46">
                  <c:v>Nov
2010</c:v>
                </c:pt>
                <c:pt idx="47">
                  <c:v>Dec
2010</c:v>
                </c:pt>
                <c:pt idx="48">
                  <c:v>Jan
2011</c:v>
                </c:pt>
                <c:pt idx="49">
                  <c:v>Feb
2011</c:v>
                </c:pt>
                <c:pt idx="50">
                  <c:v>Mar
2011</c:v>
                </c:pt>
                <c:pt idx="51">
                  <c:v>Apr
2011</c:v>
                </c:pt>
                <c:pt idx="52">
                  <c:v>May
2011</c:v>
                </c:pt>
                <c:pt idx="53">
                  <c:v>Jun
2011</c:v>
                </c:pt>
                <c:pt idx="54">
                  <c:v>Jul
2011</c:v>
                </c:pt>
                <c:pt idx="55">
                  <c:v>Aug
2011</c:v>
                </c:pt>
                <c:pt idx="56">
                  <c:v>Sep
2011</c:v>
                </c:pt>
                <c:pt idx="57">
                  <c:v>Oct
2011</c:v>
                </c:pt>
                <c:pt idx="58">
                  <c:v>Nov
2011</c:v>
                </c:pt>
                <c:pt idx="59">
                  <c:v>Dec
2011</c:v>
                </c:pt>
                <c:pt idx="60">
                  <c:v>Jan
2012</c:v>
                </c:pt>
                <c:pt idx="61">
                  <c:v>Feb
2012</c:v>
                </c:pt>
                <c:pt idx="62">
                  <c:v>Mar
2012</c:v>
                </c:pt>
                <c:pt idx="63">
                  <c:v>Apr
2012</c:v>
                </c:pt>
                <c:pt idx="64">
                  <c:v>May
2012</c:v>
                </c:pt>
                <c:pt idx="65">
                  <c:v>Jun
2012</c:v>
                </c:pt>
                <c:pt idx="66">
                  <c:v>Jul
2012</c:v>
                </c:pt>
                <c:pt idx="67">
                  <c:v>Aug
2012</c:v>
                </c:pt>
                <c:pt idx="68">
                  <c:v>Sep
2012</c:v>
                </c:pt>
                <c:pt idx="69">
                  <c:v>Oct
2012</c:v>
                </c:pt>
                <c:pt idx="70">
                  <c:v>Nov
2012</c:v>
                </c:pt>
                <c:pt idx="71">
                  <c:v>Dec
2012</c:v>
                </c:pt>
                <c:pt idx="72">
                  <c:v>Jan
2013</c:v>
                </c:pt>
                <c:pt idx="73">
                  <c:v>Feb
2013</c:v>
                </c:pt>
                <c:pt idx="74">
                  <c:v>Mar
2013</c:v>
                </c:pt>
                <c:pt idx="75">
                  <c:v>Apr
2013</c:v>
                </c:pt>
                <c:pt idx="76">
                  <c:v>May
2013</c:v>
                </c:pt>
                <c:pt idx="77">
                  <c:v>Jun
2013</c:v>
                </c:pt>
                <c:pt idx="78">
                  <c:v>Jul
2013</c:v>
                </c:pt>
                <c:pt idx="79">
                  <c:v>Aug
2013</c:v>
                </c:pt>
                <c:pt idx="80">
                  <c:v>Sep
2013</c:v>
                </c:pt>
                <c:pt idx="81">
                  <c:v>Oct
2013</c:v>
                </c:pt>
                <c:pt idx="82">
                  <c:v>Nov
2013</c:v>
                </c:pt>
                <c:pt idx="83">
                  <c:v>Dec
2013</c:v>
                </c:pt>
                <c:pt idx="84">
                  <c:v>Jan
2014</c:v>
                </c:pt>
                <c:pt idx="85">
                  <c:v>Feb
2014</c:v>
                </c:pt>
                <c:pt idx="86">
                  <c:v>Mar
2014</c:v>
                </c:pt>
                <c:pt idx="87">
                  <c:v>Apr
2014</c:v>
                </c:pt>
                <c:pt idx="88">
                  <c:v>May
2014</c:v>
                </c:pt>
                <c:pt idx="89">
                  <c:v>Jun
2014</c:v>
                </c:pt>
                <c:pt idx="90">
                  <c:v>Jul
2014</c:v>
                </c:pt>
                <c:pt idx="91">
                  <c:v>Aug
2014</c:v>
                </c:pt>
                <c:pt idx="92">
                  <c:v>Sep
2014</c:v>
                </c:pt>
                <c:pt idx="93">
                  <c:v>Oct
2014</c:v>
                </c:pt>
                <c:pt idx="94">
                  <c:v>Nov
2014</c:v>
                </c:pt>
                <c:pt idx="95">
                  <c:v>Dec
2014</c:v>
                </c:pt>
                <c:pt idx="96">
                  <c:v>Jan
2015</c:v>
                </c:pt>
                <c:pt idx="97">
                  <c:v>Feb
2015</c:v>
                </c:pt>
                <c:pt idx="98">
                  <c:v>Mar
2015</c:v>
                </c:pt>
                <c:pt idx="99">
                  <c:v>Apr
2015</c:v>
                </c:pt>
                <c:pt idx="100">
                  <c:v>May
2015</c:v>
                </c:pt>
                <c:pt idx="101">
                  <c:v>Jun
2015</c:v>
                </c:pt>
                <c:pt idx="102">
                  <c:v>Jul
2015</c:v>
                </c:pt>
                <c:pt idx="103">
                  <c:v>Aug
2015</c:v>
                </c:pt>
                <c:pt idx="104">
                  <c:v>Sep
2015</c:v>
                </c:pt>
                <c:pt idx="105">
                  <c:v>Oct
2015</c:v>
                </c:pt>
                <c:pt idx="106">
                  <c:v>Nov
2015</c:v>
                </c:pt>
                <c:pt idx="107">
                  <c:v>Dec
2015</c:v>
                </c:pt>
                <c:pt idx="108">
                  <c:v>Jan
2016</c:v>
                </c:pt>
                <c:pt idx="109">
                  <c:v>Feb
2016</c:v>
                </c:pt>
                <c:pt idx="110">
                  <c:v>Mar
2016</c:v>
                </c:pt>
                <c:pt idx="111">
                  <c:v>Apr
2016</c:v>
                </c:pt>
                <c:pt idx="112">
                  <c:v>May
2016</c:v>
                </c:pt>
                <c:pt idx="113">
                  <c:v>Jun
2016</c:v>
                </c:pt>
                <c:pt idx="114">
                  <c:v>Jul
2016</c:v>
                </c:pt>
                <c:pt idx="115">
                  <c:v>Aug
2016</c:v>
                </c:pt>
                <c:pt idx="116">
                  <c:v>Sep
2016</c:v>
                </c:pt>
                <c:pt idx="117">
                  <c:v>Oct
2016</c:v>
                </c:pt>
                <c:pt idx="118">
                  <c:v>Nov
2016</c:v>
                </c:pt>
                <c:pt idx="119">
                  <c:v>Dec
2016</c:v>
                </c:pt>
                <c:pt idx="120">
                  <c:v>Jan
2017</c:v>
                </c:pt>
                <c:pt idx="121">
                  <c:v>Feb
2017</c:v>
                </c:pt>
                <c:pt idx="122">
                  <c:v>Mar
2017</c:v>
                </c:pt>
                <c:pt idx="123">
                  <c:v>Apr
2017</c:v>
                </c:pt>
                <c:pt idx="124">
                  <c:v>May
2017</c:v>
                </c:pt>
                <c:pt idx="125">
                  <c:v>Jun
2017</c:v>
                </c:pt>
                <c:pt idx="126">
                  <c:v>Jul
2017</c:v>
                </c:pt>
                <c:pt idx="127">
                  <c:v>Aug
2017</c:v>
                </c:pt>
                <c:pt idx="128">
                  <c:v>Sep
2017</c:v>
                </c:pt>
                <c:pt idx="129">
                  <c:v>Oct
2017</c:v>
                </c:pt>
                <c:pt idx="130">
                  <c:v>Nov
2017</c:v>
                </c:pt>
                <c:pt idx="131">
                  <c:v>Dec
2017</c:v>
                </c:pt>
                <c:pt idx="132">
                  <c:v>Jan
2018</c:v>
                </c:pt>
                <c:pt idx="133">
                  <c:v>Feb
2018</c:v>
                </c:pt>
                <c:pt idx="134">
                  <c:v>Mar
2018</c:v>
                </c:pt>
                <c:pt idx="135">
                  <c:v>Apr
2018</c:v>
                </c:pt>
                <c:pt idx="136">
                  <c:v>May
2018</c:v>
                </c:pt>
                <c:pt idx="137">
                  <c:v>Jun
2018</c:v>
                </c:pt>
                <c:pt idx="138">
                  <c:v>Jul
2018</c:v>
                </c:pt>
                <c:pt idx="139">
                  <c:v>Aug
2018</c:v>
                </c:pt>
                <c:pt idx="140">
                  <c:v>Sep
2018</c:v>
                </c:pt>
                <c:pt idx="141">
                  <c:v>Oct
2018</c:v>
                </c:pt>
                <c:pt idx="142">
                  <c:v>Nov
2018</c:v>
                </c:pt>
                <c:pt idx="143">
                  <c:v>Dec
2018</c:v>
                </c:pt>
                <c:pt idx="144">
                  <c:v>Jan
2019</c:v>
                </c:pt>
                <c:pt idx="145">
                  <c:v>Feb
2019</c:v>
                </c:pt>
                <c:pt idx="146">
                  <c:v>Mar
2019</c:v>
                </c:pt>
                <c:pt idx="147">
                  <c:v>Apr
2019</c:v>
                </c:pt>
                <c:pt idx="148">
                  <c:v>May
2019</c:v>
                </c:pt>
                <c:pt idx="149">
                  <c:v>Jun
2019</c:v>
                </c:pt>
                <c:pt idx="150">
                  <c:v>Jul
2019</c:v>
                </c:pt>
                <c:pt idx="151">
                  <c:v>Aug
2019</c:v>
                </c:pt>
                <c:pt idx="152">
                  <c:v>Sep
2019</c:v>
                </c:pt>
                <c:pt idx="153">
                  <c:v>Oct
2019</c:v>
                </c:pt>
                <c:pt idx="154">
                  <c:v>Nov
2019</c:v>
                </c:pt>
                <c:pt idx="155">
                  <c:v>Dec
2019</c:v>
                </c:pt>
                <c:pt idx="156">
                  <c:v>Jan
2020</c:v>
                </c:pt>
                <c:pt idx="157">
                  <c:v>Feb
2020</c:v>
                </c:pt>
                <c:pt idx="158">
                  <c:v>Mar
2020</c:v>
                </c:pt>
                <c:pt idx="159">
                  <c:v>Apr
2020</c:v>
                </c:pt>
                <c:pt idx="160">
                  <c:v>May
2020</c:v>
                </c:pt>
                <c:pt idx="161">
                  <c:v>Jun
2020</c:v>
                </c:pt>
                <c:pt idx="162">
                  <c:v>Jul
2020</c:v>
                </c:pt>
                <c:pt idx="163">
                  <c:v>Aug
2020</c:v>
                </c:pt>
                <c:pt idx="164">
                  <c:v>Sep
2020</c:v>
                </c:pt>
                <c:pt idx="165">
                  <c:v>Oct
2020</c:v>
                </c:pt>
                <c:pt idx="166">
                  <c:v>Nov
2020</c:v>
                </c:pt>
                <c:pt idx="167">
                  <c:v>Dec
2020</c:v>
                </c:pt>
                <c:pt idx="168">
                  <c:v>Jan
2021</c:v>
                </c:pt>
                <c:pt idx="169">
                  <c:v>Feb
2021</c:v>
                </c:pt>
                <c:pt idx="170">
                  <c:v>Mar
2021</c:v>
                </c:pt>
                <c:pt idx="171">
                  <c:v>Apr
2021</c:v>
                </c:pt>
                <c:pt idx="172">
                  <c:v>May
2021</c:v>
                </c:pt>
                <c:pt idx="173">
                  <c:v>Jun
2021</c:v>
                </c:pt>
                <c:pt idx="174">
                  <c:v>Jul
2021</c:v>
                </c:pt>
                <c:pt idx="175">
                  <c:v>Aug
2021</c:v>
                </c:pt>
                <c:pt idx="176">
                  <c:v>Sep
2021</c:v>
                </c:pt>
                <c:pt idx="177">
                  <c:v>Oct
2021</c:v>
                </c:pt>
                <c:pt idx="178">
                  <c:v>Nov
2021</c:v>
                </c:pt>
                <c:pt idx="179">
                  <c:v>Dec
2021</c:v>
                </c:pt>
                <c:pt idx="180">
                  <c:v>Jan
2022</c:v>
                </c:pt>
                <c:pt idx="181">
                  <c:v>Feb
2022</c:v>
                </c:pt>
                <c:pt idx="182">
                  <c:v>Mar
2022</c:v>
                </c:pt>
                <c:pt idx="183">
                  <c:v>Apr
2022</c:v>
                </c:pt>
                <c:pt idx="184">
                  <c:v>May
2022</c:v>
                </c:pt>
              </c:strCache>
            </c:strRef>
          </c:cat>
          <c:val>
            <c:numRef>
              <c:f>'BLS Data Series'!$B$6:$GD$6</c:f>
              <c:numCache>
                <c:formatCode>#0.00</c:formatCode>
                <c:ptCount val="185"/>
                <c:pt idx="0">
                  <c:v>17.09</c:v>
                </c:pt>
                <c:pt idx="1">
                  <c:v>17.149999999999999</c:v>
                </c:pt>
                <c:pt idx="2">
                  <c:v>17.22</c:v>
                </c:pt>
                <c:pt idx="3">
                  <c:v>17.27</c:v>
                </c:pt>
                <c:pt idx="4">
                  <c:v>17.329999999999998</c:v>
                </c:pt>
                <c:pt idx="5">
                  <c:v>17.420000000000002</c:v>
                </c:pt>
                <c:pt idx="6">
                  <c:v>17.46</c:v>
                </c:pt>
                <c:pt idx="7">
                  <c:v>17.5</c:v>
                </c:pt>
                <c:pt idx="8">
                  <c:v>17.559999999999999</c:v>
                </c:pt>
                <c:pt idx="9">
                  <c:v>17.579999999999998</c:v>
                </c:pt>
                <c:pt idx="10">
                  <c:v>17.63</c:v>
                </c:pt>
                <c:pt idx="11">
                  <c:v>17.690000000000001</c:v>
                </c:pt>
                <c:pt idx="12">
                  <c:v>17.73</c:v>
                </c:pt>
                <c:pt idx="13">
                  <c:v>17.8</c:v>
                </c:pt>
                <c:pt idx="14">
                  <c:v>17.88</c:v>
                </c:pt>
                <c:pt idx="15">
                  <c:v>17.920000000000002</c:v>
                </c:pt>
                <c:pt idx="16">
                  <c:v>17.98</c:v>
                </c:pt>
                <c:pt idx="17">
                  <c:v>18.03</c:v>
                </c:pt>
                <c:pt idx="18">
                  <c:v>18.100000000000001</c:v>
                </c:pt>
                <c:pt idx="19">
                  <c:v>18.18</c:v>
                </c:pt>
                <c:pt idx="20">
                  <c:v>18.2</c:v>
                </c:pt>
                <c:pt idx="21">
                  <c:v>18.25</c:v>
                </c:pt>
                <c:pt idx="22">
                  <c:v>18.309999999999999</c:v>
                </c:pt>
                <c:pt idx="23">
                  <c:v>18.38</c:v>
                </c:pt>
                <c:pt idx="24">
                  <c:v>18.399999999999999</c:v>
                </c:pt>
                <c:pt idx="25">
                  <c:v>18.440000000000001</c:v>
                </c:pt>
                <c:pt idx="26">
                  <c:v>18.5</c:v>
                </c:pt>
                <c:pt idx="27">
                  <c:v>18.52</c:v>
                </c:pt>
                <c:pt idx="28">
                  <c:v>18.53</c:v>
                </c:pt>
                <c:pt idx="29">
                  <c:v>18.559999999999999</c:v>
                </c:pt>
                <c:pt idx="30">
                  <c:v>18.59</c:v>
                </c:pt>
                <c:pt idx="31">
                  <c:v>18.670000000000002</c:v>
                </c:pt>
                <c:pt idx="32">
                  <c:v>18.7</c:v>
                </c:pt>
                <c:pt idx="33">
                  <c:v>18.739999999999998</c:v>
                </c:pt>
                <c:pt idx="34">
                  <c:v>18.8</c:v>
                </c:pt>
                <c:pt idx="35">
                  <c:v>18.829999999999998</c:v>
                </c:pt>
                <c:pt idx="36">
                  <c:v>18.88</c:v>
                </c:pt>
                <c:pt idx="37">
                  <c:v>18.91</c:v>
                </c:pt>
                <c:pt idx="38">
                  <c:v>18.91</c:v>
                </c:pt>
                <c:pt idx="39">
                  <c:v>18.96</c:v>
                </c:pt>
                <c:pt idx="40">
                  <c:v>19.010000000000002</c:v>
                </c:pt>
                <c:pt idx="41">
                  <c:v>19.02</c:v>
                </c:pt>
                <c:pt idx="42">
                  <c:v>19.04</c:v>
                </c:pt>
                <c:pt idx="43">
                  <c:v>19.11</c:v>
                </c:pt>
                <c:pt idx="44">
                  <c:v>19.11</c:v>
                </c:pt>
                <c:pt idx="45">
                  <c:v>19.2</c:v>
                </c:pt>
                <c:pt idx="46">
                  <c:v>19.21</c:v>
                </c:pt>
                <c:pt idx="47">
                  <c:v>19.22</c:v>
                </c:pt>
                <c:pt idx="48">
                  <c:v>19.32</c:v>
                </c:pt>
                <c:pt idx="49">
                  <c:v>19.309999999999999</c:v>
                </c:pt>
                <c:pt idx="50">
                  <c:v>19.309999999999999</c:v>
                </c:pt>
                <c:pt idx="51">
                  <c:v>19.36</c:v>
                </c:pt>
                <c:pt idx="52">
                  <c:v>19.41</c:v>
                </c:pt>
                <c:pt idx="53">
                  <c:v>19.41</c:v>
                </c:pt>
                <c:pt idx="54">
                  <c:v>19.47</c:v>
                </c:pt>
                <c:pt idx="55">
                  <c:v>19.47</c:v>
                </c:pt>
                <c:pt idx="56">
                  <c:v>19.48</c:v>
                </c:pt>
                <c:pt idx="57">
                  <c:v>19.559999999999999</c:v>
                </c:pt>
                <c:pt idx="58">
                  <c:v>19.559999999999999</c:v>
                </c:pt>
                <c:pt idx="59">
                  <c:v>19.559999999999999</c:v>
                </c:pt>
                <c:pt idx="60">
                  <c:v>19.59</c:v>
                </c:pt>
                <c:pt idx="61">
                  <c:v>19.59</c:v>
                </c:pt>
                <c:pt idx="62">
                  <c:v>19.64</c:v>
                </c:pt>
                <c:pt idx="63">
                  <c:v>19.68</c:v>
                </c:pt>
                <c:pt idx="64">
                  <c:v>19.68</c:v>
                </c:pt>
                <c:pt idx="65">
                  <c:v>19.72</c:v>
                </c:pt>
                <c:pt idx="66">
                  <c:v>19.739999999999998</c:v>
                </c:pt>
                <c:pt idx="67">
                  <c:v>19.739999999999998</c:v>
                </c:pt>
                <c:pt idx="68">
                  <c:v>19.78</c:v>
                </c:pt>
                <c:pt idx="69">
                  <c:v>19.79</c:v>
                </c:pt>
                <c:pt idx="70">
                  <c:v>19.84</c:v>
                </c:pt>
                <c:pt idx="71">
                  <c:v>19.899999999999999</c:v>
                </c:pt>
                <c:pt idx="72">
                  <c:v>19.940000000000001</c:v>
                </c:pt>
                <c:pt idx="73">
                  <c:v>19.989999999999998</c:v>
                </c:pt>
                <c:pt idx="74">
                  <c:v>20.010000000000002</c:v>
                </c:pt>
                <c:pt idx="75">
                  <c:v>20.04</c:v>
                </c:pt>
                <c:pt idx="76">
                  <c:v>20.05</c:v>
                </c:pt>
                <c:pt idx="77">
                  <c:v>20.12</c:v>
                </c:pt>
                <c:pt idx="78">
                  <c:v>20.14</c:v>
                </c:pt>
                <c:pt idx="79">
                  <c:v>20.170000000000002</c:v>
                </c:pt>
                <c:pt idx="80">
                  <c:v>20.23</c:v>
                </c:pt>
                <c:pt idx="81">
                  <c:v>20.25</c:v>
                </c:pt>
                <c:pt idx="82">
                  <c:v>20.309999999999999</c:v>
                </c:pt>
                <c:pt idx="83">
                  <c:v>20.34</c:v>
                </c:pt>
                <c:pt idx="84">
                  <c:v>20.39</c:v>
                </c:pt>
                <c:pt idx="85">
                  <c:v>20.5</c:v>
                </c:pt>
                <c:pt idx="86">
                  <c:v>20.5</c:v>
                </c:pt>
                <c:pt idx="87">
                  <c:v>20.52</c:v>
                </c:pt>
                <c:pt idx="88">
                  <c:v>20.54</c:v>
                </c:pt>
                <c:pt idx="89">
                  <c:v>20.57</c:v>
                </c:pt>
                <c:pt idx="90">
                  <c:v>20.61</c:v>
                </c:pt>
                <c:pt idx="91">
                  <c:v>20.67</c:v>
                </c:pt>
                <c:pt idx="92">
                  <c:v>20.67</c:v>
                </c:pt>
                <c:pt idx="93">
                  <c:v>20.7</c:v>
                </c:pt>
                <c:pt idx="94">
                  <c:v>20.76</c:v>
                </c:pt>
                <c:pt idx="95">
                  <c:v>20.7</c:v>
                </c:pt>
                <c:pt idx="96">
                  <c:v>20.8</c:v>
                </c:pt>
                <c:pt idx="97">
                  <c:v>20.8</c:v>
                </c:pt>
                <c:pt idx="98">
                  <c:v>20.88</c:v>
                </c:pt>
                <c:pt idx="99">
                  <c:v>20.91</c:v>
                </c:pt>
                <c:pt idx="100">
                  <c:v>20.99</c:v>
                </c:pt>
                <c:pt idx="101">
                  <c:v>21.01</c:v>
                </c:pt>
                <c:pt idx="102">
                  <c:v>21.03</c:v>
                </c:pt>
                <c:pt idx="103">
                  <c:v>21.08</c:v>
                </c:pt>
                <c:pt idx="104">
                  <c:v>21.11</c:v>
                </c:pt>
                <c:pt idx="105">
                  <c:v>21.19</c:v>
                </c:pt>
                <c:pt idx="106">
                  <c:v>21.2</c:v>
                </c:pt>
                <c:pt idx="107">
                  <c:v>21.24</c:v>
                </c:pt>
                <c:pt idx="108">
                  <c:v>21.31</c:v>
                </c:pt>
                <c:pt idx="109">
                  <c:v>21.34</c:v>
                </c:pt>
                <c:pt idx="110">
                  <c:v>21.4</c:v>
                </c:pt>
                <c:pt idx="111">
                  <c:v>21.46</c:v>
                </c:pt>
                <c:pt idx="112">
                  <c:v>21.47</c:v>
                </c:pt>
                <c:pt idx="113">
                  <c:v>21.53</c:v>
                </c:pt>
                <c:pt idx="114">
                  <c:v>21.58</c:v>
                </c:pt>
                <c:pt idx="115">
                  <c:v>21.6</c:v>
                </c:pt>
                <c:pt idx="116">
                  <c:v>21.64</c:v>
                </c:pt>
                <c:pt idx="117">
                  <c:v>21.71</c:v>
                </c:pt>
                <c:pt idx="118">
                  <c:v>21.72</c:v>
                </c:pt>
                <c:pt idx="119">
                  <c:v>21.77</c:v>
                </c:pt>
                <c:pt idx="120">
                  <c:v>21.81</c:v>
                </c:pt>
                <c:pt idx="121">
                  <c:v>21.87</c:v>
                </c:pt>
                <c:pt idx="122">
                  <c:v>21.88</c:v>
                </c:pt>
                <c:pt idx="123">
                  <c:v>21.93</c:v>
                </c:pt>
                <c:pt idx="124">
                  <c:v>21.96</c:v>
                </c:pt>
                <c:pt idx="125">
                  <c:v>22.02</c:v>
                </c:pt>
                <c:pt idx="126">
                  <c:v>22.07</c:v>
                </c:pt>
                <c:pt idx="127">
                  <c:v>22.1</c:v>
                </c:pt>
                <c:pt idx="128">
                  <c:v>22.18</c:v>
                </c:pt>
                <c:pt idx="129">
                  <c:v>22.17</c:v>
                </c:pt>
                <c:pt idx="130">
                  <c:v>22.23</c:v>
                </c:pt>
                <c:pt idx="131">
                  <c:v>22.3</c:v>
                </c:pt>
                <c:pt idx="132">
                  <c:v>22.39</c:v>
                </c:pt>
                <c:pt idx="133">
                  <c:v>22.42</c:v>
                </c:pt>
                <c:pt idx="134">
                  <c:v>22.5</c:v>
                </c:pt>
                <c:pt idx="135">
                  <c:v>22.53</c:v>
                </c:pt>
                <c:pt idx="136">
                  <c:v>22.59</c:v>
                </c:pt>
                <c:pt idx="137">
                  <c:v>22.66</c:v>
                </c:pt>
                <c:pt idx="138">
                  <c:v>22.7</c:v>
                </c:pt>
                <c:pt idx="139">
                  <c:v>22.78</c:v>
                </c:pt>
                <c:pt idx="140">
                  <c:v>22.85</c:v>
                </c:pt>
                <c:pt idx="141">
                  <c:v>22.9</c:v>
                </c:pt>
                <c:pt idx="142">
                  <c:v>22.99</c:v>
                </c:pt>
                <c:pt idx="143">
                  <c:v>23.1</c:v>
                </c:pt>
                <c:pt idx="144">
                  <c:v>23.14</c:v>
                </c:pt>
                <c:pt idx="145">
                  <c:v>23.22</c:v>
                </c:pt>
                <c:pt idx="146">
                  <c:v>23.31</c:v>
                </c:pt>
                <c:pt idx="147">
                  <c:v>23.32</c:v>
                </c:pt>
                <c:pt idx="148">
                  <c:v>23.39</c:v>
                </c:pt>
                <c:pt idx="149">
                  <c:v>23.46</c:v>
                </c:pt>
                <c:pt idx="150">
                  <c:v>23.54</c:v>
                </c:pt>
                <c:pt idx="151">
                  <c:v>23.62</c:v>
                </c:pt>
                <c:pt idx="152">
                  <c:v>23.68</c:v>
                </c:pt>
                <c:pt idx="153">
                  <c:v>23.75</c:v>
                </c:pt>
                <c:pt idx="154">
                  <c:v>23.81</c:v>
                </c:pt>
                <c:pt idx="155">
                  <c:v>23.84</c:v>
                </c:pt>
                <c:pt idx="156">
                  <c:v>23.91</c:v>
                </c:pt>
                <c:pt idx="157">
                  <c:v>24.03</c:v>
                </c:pt>
                <c:pt idx="158">
                  <c:v>24.19</c:v>
                </c:pt>
                <c:pt idx="159">
                  <c:v>25.12</c:v>
                </c:pt>
                <c:pt idx="160">
                  <c:v>24.98</c:v>
                </c:pt>
                <c:pt idx="161">
                  <c:v>24.79</c:v>
                </c:pt>
                <c:pt idx="162">
                  <c:v>24.7</c:v>
                </c:pt>
                <c:pt idx="163">
                  <c:v>24.81</c:v>
                </c:pt>
                <c:pt idx="164">
                  <c:v>24.8</c:v>
                </c:pt>
                <c:pt idx="165">
                  <c:v>24.84</c:v>
                </c:pt>
                <c:pt idx="166">
                  <c:v>24.92</c:v>
                </c:pt>
                <c:pt idx="167">
                  <c:v>25.18</c:v>
                </c:pt>
                <c:pt idx="168">
                  <c:v>25.18</c:v>
                </c:pt>
                <c:pt idx="169">
                  <c:v>25.26</c:v>
                </c:pt>
                <c:pt idx="170">
                  <c:v>25.35</c:v>
                </c:pt>
                <c:pt idx="171">
                  <c:v>25.49</c:v>
                </c:pt>
                <c:pt idx="172">
                  <c:v>25.67</c:v>
                </c:pt>
                <c:pt idx="173">
                  <c:v>25.81</c:v>
                </c:pt>
                <c:pt idx="174">
                  <c:v>25.96</c:v>
                </c:pt>
                <c:pt idx="175">
                  <c:v>26.1</c:v>
                </c:pt>
                <c:pt idx="176">
                  <c:v>26.26</c:v>
                </c:pt>
                <c:pt idx="177">
                  <c:v>26.42</c:v>
                </c:pt>
                <c:pt idx="178">
                  <c:v>26.55</c:v>
                </c:pt>
                <c:pt idx="179">
                  <c:v>26.74</c:v>
                </c:pt>
                <c:pt idx="180">
                  <c:v>26.87</c:v>
                </c:pt>
                <c:pt idx="181">
                  <c:v>26.95</c:v>
                </c:pt>
                <c:pt idx="182">
                  <c:v>27.06</c:v>
                </c:pt>
                <c:pt idx="183">
                  <c:v>27.18</c:v>
                </c:pt>
                <c:pt idx="184">
                  <c:v>27.33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9C-DF4E-9628-DB1A449B0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332304"/>
        <c:axId val="1871466656"/>
      </c:lineChart>
      <c:catAx>
        <c:axId val="11303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6665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1466656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33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0.16921</cdr:x>
      <cdr:y>0</cdr:y>
    </cdr:from>
    <cdr:to>
      <cdr:x>0.7802</cdr:x>
      <cdr:y>0.16599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11DE8CE-E808-0C4C-81DA-FB5CA0399602}"/>
            </a:ext>
          </a:extLst>
        </cdr:cNvPr>
        <cdr:cNvSpPr txBox="1"/>
      </cdr:nvSpPr>
      <cdr:spPr>
        <a:xfrm xmlns:a="http://schemas.openxmlformats.org/drawingml/2006/main">
          <a:off x="2062614" y="0"/>
          <a:ext cx="7447936" cy="945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dirty="0"/>
            <a:t>Vermont Labor Force</a:t>
          </a:r>
        </a:p>
        <a:p xmlns:a="http://schemas.openxmlformats.org/drawingml/2006/main">
          <a:pPr algn="ctr"/>
          <a:r>
            <a:rPr lang="en-US" sz="1600" dirty="0"/>
            <a:t>Annual Average, 2005 - 2021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0.82789</cdr:x>
      <cdr:y>0.03048</cdr:y>
    </cdr:from>
    <cdr:to>
      <cdr:x>0.82789</cdr:x>
      <cdr:y>0.79244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79ABB68-52C2-DCE1-A359-133CA37C5E57}"/>
            </a:ext>
          </a:extLst>
        </cdr:cNvPr>
        <cdr:cNvCxnSpPr/>
      </cdr:nvCxnSpPr>
      <cdr:spPr>
        <a:xfrm xmlns:a="http://schemas.openxmlformats.org/drawingml/2006/main">
          <a:off x="6623957" y="146956"/>
          <a:ext cx="0" cy="3673929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707E-6A66-4741-93C0-394DC651C27A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26013-7112-6443-A5A4-4CA67DC38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this to under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E654B-94A7-6E4B-AEA8-598F7E66C1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6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U3 at Pre-pandemic levels. </a:t>
            </a:r>
          </a:p>
          <a:p>
            <a:r>
              <a:rPr lang="en-US" dirty="0"/>
              <a:t>In 30 seconds: Definition divergence and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1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8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3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77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3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2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1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14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41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41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2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51E28C-5E65-4CB1-8EDC-0D7CB5466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7" y="5723607"/>
            <a:ext cx="2601913" cy="900113"/>
          </a:xfrm>
          <a:prstGeom prst="rect">
            <a:avLst/>
          </a:prstGeom>
          <a:solidFill>
            <a:srgbClr val="007736"/>
          </a:solid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14FF85-052A-4909-90D1-5739242D8DF3}"/>
              </a:ext>
            </a:extLst>
          </p:cNvPr>
          <p:cNvSpPr/>
          <p:nvPr userDrawn="1"/>
        </p:nvSpPr>
        <p:spPr>
          <a:xfrm>
            <a:off x="0" y="6497052"/>
            <a:ext cx="8213558" cy="360947"/>
          </a:xfrm>
          <a:prstGeom prst="rect">
            <a:avLst/>
          </a:prstGeom>
          <a:solidFill>
            <a:srgbClr val="00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5128-3320-41CD-8735-01EEEE41F309}"/>
              </a:ext>
            </a:extLst>
          </p:cNvPr>
          <p:cNvSpPr/>
          <p:nvPr userDrawn="1"/>
        </p:nvSpPr>
        <p:spPr>
          <a:xfrm>
            <a:off x="8213559" y="6497052"/>
            <a:ext cx="3978442" cy="36094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30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A735-DF43-CCF3-D9D3-80F7863D2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The Vermont Labor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AA8EE-F459-4C67-EA6E-3EDDB470B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Opportunities and Concerns</a:t>
            </a:r>
          </a:p>
        </p:txBody>
      </p:sp>
    </p:spTree>
    <p:extLst>
      <p:ext uri="{BB962C8B-B14F-4D97-AF65-F5344CB8AC3E}">
        <p14:creationId xmlns:p14="http://schemas.microsoft.com/office/powerpoint/2010/main" val="3341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0ECC1A-6857-F84E-8874-5632F611EFFE}"/>
              </a:ext>
            </a:extLst>
          </p:cNvPr>
          <p:cNvGraphicFramePr>
            <a:graphicFrameLocks noGrp="1"/>
          </p:cNvGraphicFramePr>
          <p:nvPr/>
        </p:nvGraphicFramePr>
        <p:xfrm>
          <a:off x="839788" y="943593"/>
          <a:ext cx="10512424" cy="496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D068AFF-F761-464E-8CC4-37738D194002}"/>
              </a:ext>
            </a:extLst>
          </p:cNvPr>
          <p:cNvGraphicFramePr>
            <a:graphicFrameLocks noGrp="1"/>
          </p:cNvGraphicFramePr>
          <p:nvPr/>
        </p:nvGraphicFramePr>
        <p:xfrm>
          <a:off x="434140" y="15371"/>
          <a:ext cx="12189840" cy="56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46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48C4-17B2-4D6F-B961-B2629955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8" y="609600"/>
            <a:ext cx="5003941" cy="1320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</a:rPr>
              <a:t>County Labor Force Data: Percent Change since Peak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C556E7-2355-4BEA-AE02-C5A81E26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2160589"/>
            <a:ext cx="4725736" cy="4087811"/>
          </a:xfrm>
        </p:spPr>
        <p:txBody>
          <a:bodyPr>
            <a:normAutofit/>
          </a:bodyPr>
          <a:lstStyle/>
          <a:p>
            <a:r>
              <a:rPr lang="en-US" dirty="0"/>
              <a:t>Based on each county’s respective peak labor force numbers, all counties have seen a decline in labor force.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Franklin County has lost the least, 6.2% of its peak labor force. It is followed by northwest neighbors Chittenden (-7.3%) and Grand Isle (-8.5%)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Eight counties have seen a 10%+ decline in labor force.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475B615-90CF-4308-BA3F-FE27F706B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073539"/>
              </p:ext>
            </p:extLst>
          </p:nvPr>
        </p:nvGraphicFramePr>
        <p:xfrm>
          <a:off x="494523" y="419878"/>
          <a:ext cx="4367410" cy="583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119">
                  <a:extLst>
                    <a:ext uri="{9D8B030D-6E8A-4147-A177-3AD203B41FA5}">
                      <a16:colId xmlns:a16="http://schemas.microsoft.com/office/drawing/2014/main" val="1667736435"/>
                    </a:ext>
                  </a:extLst>
                </a:gridCol>
                <a:gridCol w="1383246">
                  <a:extLst>
                    <a:ext uri="{9D8B030D-6E8A-4147-A177-3AD203B41FA5}">
                      <a16:colId xmlns:a16="http://schemas.microsoft.com/office/drawing/2014/main" val="540892009"/>
                    </a:ext>
                  </a:extLst>
                </a:gridCol>
                <a:gridCol w="1701045">
                  <a:extLst>
                    <a:ext uri="{9D8B030D-6E8A-4147-A177-3AD203B41FA5}">
                      <a16:colId xmlns:a16="http://schemas.microsoft.com/office/drawing/2014/main" val="3224462374"/>
                    </a:ext>
                  </a:extLst>
                </a:gridCol>
              </a:tblGrid>
              <a:tr h="388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Change - ‘21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Peak Year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524361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Addison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-9.0%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6043102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Bennington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-17.8%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38094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Caledonia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-16.8%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6787279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Chittenden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-7.3%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37542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Essex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-21.0%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308360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Franklin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-6.2%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07498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Grand Isle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-8.5%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0883787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Lamoille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-14.6%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07130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Orange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-9.0%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151240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Orleans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-12.1%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42891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Rutland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-19.4%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5985639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-9.4%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3101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Windham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-19.8%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332916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Windsor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-15.6%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2009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872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FA3C75-CE3F-4861-A8FC-23C715D1FF65}"/>
              </a:ext>
            </a:extLst>
          </p:cNvPr>
          <p:cNvSpPr txBox="1"/>
          <p:nvPr/>
        </p:nvSpPr>
        <p:spPr>
          <a:xfrm>
            <a:off x="842110" y="6253542"/>
            <a:ext cx="4019821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Source: Local Area Unemployment Statistics</a:t>
            </a:r>
            <a:br>
              <a:rPr lang="en-US" sz="1000" dirty="0"/>
            </a:br>
            <a:r>
              <a:rPr lang="en-US" sz="1000" dirty="0"/>
              <a:t>Vermont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253190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5C16-8B34-9B4F-8FCB-FF1FF164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Labor Demand &gt; Labor Supply</a:t>
            </a:r>
            <a:br>
              <a:rPr lang="en-US" dirty="0"/>
            </a:br>
            <a:r>
              <a:rPr lang="en-US" sz="2400" dirty="0"/>
              <a:t>It’s a seller’s market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A157D-712C-9B44-9578-122D5C4A3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078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February 2020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Unemployed: 9,000</a:t>
            </a:r>
          </a:p>
          <a:p>
            <a:r>
              <a:rPr lang="en-US" dirty="0"/>
              <a:t>Openings: 16,000</a:t>
            </a:r>
          </a:p>
          <a:p>
            <a:r>
              <a:rPr lang="en-US" dirty="0"/>
              <a:t>Quits: 7,000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 unemployed person for every 1.8 job openings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35B353-0AE5-6348-AABD-99AF0AEE0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078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July 2022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Unemployed: 7,000</a:t>
            </a:r>
          </a:p>
          <a:p>
            <a:pPr marL="0" indent="0">
              <a:buNone/>
            </a:pPr>
            <a:r>
              <a:rPr lang="en-US" dirty="0"/>
              <a:t>Openings: 23,000</a:t>
            </a:r>
          </a:p>
          <a:p>
            <a:pPr marL="0" indent="0">
              <a:buNone/>
            </a:pPr>
            <a:r>
              <a:rPr lang="en-US" dirty="0"/>
              <a:t>Quits: 11,000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unemployed person for every  3.3 job openings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DAE87164-07A5-80B8-EFCC-4F59EB8D4718}"/>
              </a:ext>
            </a:extLst>
          </p:cNvPr>
          <p:cNvSpPr/>
          <p:nvPr/>
        </p:nvSpPr>
        <p:spPr>
          <a:xfrm>
            <a:off x="921490" y="5636419"/>
            <a:ext cx="484632" cy="589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04FA0-0677-3887-4694-B799F67BFE6D}"/>
              </a:ext>
            </a:extLst>
          </p:cNvPr>
          <p:cNvSpPr txBox="1"/>
          <p:nvPr/>
        </p:nvSpPr>
        <p:spPr>
          <a:xfrm>
            <a:off x="1258957" y="5930969"/>
            <a:ext cx="46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was considered a </a:t>
            </a:r>
            <a:r>
              <a:rPr lang="en-US" i="1" dirty="0"/>
              <a:t>very</a:t>
            </a:r>
            <a:r>
              <a:rPr lang="en-US" dirty="0"/>
              <a:t> tight labor market</a:t>
            </a:r>
          </a:p>
        </p:txBody>
      </p:sp>
    </p:spTree>
    <p:extLst>
      <p:ext uri="{BB962C8B-B14F-4D97-AF65-F5344CB8AC3E}">
        <p14:creationId xmlns:p14="http://schemas.microsoft.com/office/powerpoint/2010/main" val="36572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D98F3-DB0B-5F8B-6D2D-E6E60E99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Average Hourly Wages</a:t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All workers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2"/>
                </a:solidFill>
              </a:rPr>
              <a:t>non-supervisory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7834BF-87EC-CD79-3FB8-4029A50CC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195642"/>
              </p:ext>
            </p:extLst>
          </p:nvPr>
        </p:nvGraphicFramePr>
        <p:xfrm>
          <a:off x="2095500" y="1224644"/>
          <a:ext cx="8001000" cy="482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95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D98F3-DB0B-5F8B-6D2D-E6E60E99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Half the Story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752F-EBE5-69A1-86E9-C83E6E2B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Point 1 - Wages up locally due to decrease in labor supply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And now, on to the second half…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7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D98F3-DB0B-5F8B-6D2D-E6E60E99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Business Formation Rates</a:t>
            </a:r>
            <a:br>
              <a:rPr lang="en-US" dirty="0"/>
            </a:br>
            <a:r>
              <a:rPr lang="en-US" sz="3100" dirty="0"/>
              <a:t>Over the Year Change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752F-EBE5-69A1-86E9-C83E6E2B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2016 &gt;&gt;	1.7% or 420 new establishments</a:t>
            </a:r>
          </a:p>
          <a:p>
            <a:pPr marL="0" indent="0">
              <a:buNone/>
            </a:pPr>
            <a:r>
              <a:rPr lang="en-US" dirty="0"/>
              <a:t>2017 &gt;&gt;	1.9% or 480 new establishments</a:t>
            </a:r>
          </a:p>
          <a:p>
            <a:pPr marL="0" indent="0">
              <a:buNone/>
            </a:pPr>
            <a:r>
              <a:rPr lang="en-US" dirty="0"/>
              <a:t>2018 &gt;&gt;	0.5% or 136 new establishments</a:t>
            </a:r>
          </a:p>
          <a:p>
            <a:pPr marL="0" indent="0">
              <a:buNone/>
            </a:pPr>
            <a:r>
              <a:rPr lang="en-US" dirty="0"/>
              <a:t>2019 &gt;&gt;	1.2% or 309 new establishments</a:t>
            </a:r>
          </a:p>
          <a:p>
            <a:pPr marL="0" indent="0">
              <a:buNone/>
            </a:pPr>
            <a:r>
              <a:rPr lang="en-US" dirty="0"/>
              <a:t>2020 &gt;&gt;	1.6% or 409 new establishments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0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D98F3-DB0B-5F8B-6D2D-E6E60E99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Business Formation Rates</a:t>
            </a:r>
            <a:br>
              <a:rPr lang="en-US" dirty="0"/>
            </a:br>
            <a:r>
              <a:rPr lang="en-US" sz="3100" dirty="0"/>
              <a:t>Over the Year Change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752F-EBE5-69A1-86E9-C83E6E2B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2021 &gt;&gt;	5.9% or 1,545 new establishments</a:t>
            </a:r>
          </a:p>
          <a:p>
            <a:pPr marL="0" indent="0">
              <a:buNone/>
            </a:pPr>
            <a:r>
              <a:rPr lang="en-US" dirty="0"/>
              <a:t>			1,041 in Prof &amp; Biz Services</a:t>
            </a:r>
          </a:p>
          <a:p>
            <a:pPr marL="0" indent="0">
              <a:buNone/>
            </a:pPr>
            <a:r>
              <a:rPr lang="en-US" dirty="0"/>
              <a:t>			   	- 807 in Prof &amp; Tech Services</a:t>
            </a:r>
          </a:p>
          <a:p>
            <a:pPr marL="0" indent="0">
              <a:buNone/>
            </a:pPr>
            <a:r>
              <a:rPr lang="en-US" dirty="0"/>
              <a:t>				- 202 in Admin Services			</a:t>
            </a:r>
          </a:p>
          <a:p>
            <a:pPr marL="0" indent="0">
              <a:buNone/>
            </a:pPr>
            <a:r>
              <a:rPr lang="en-US" dirty="0"/>
              <a:t>			   129 in Information</a:t>
            </a:r>
          </a:p>
          <a:p>
            <a:pPr marL="0" indent="0">
              <a:buNone/>
            </a:pPr>
            <a:r>
              <a:rPr lang="en-US" dirty="0"/>
              <a:t>			   102 in Financial Activities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1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D98F3-DB0B-5F8B-6D2D-E6E60E99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Business Formation Rates</a:t>
            </a:r>
            <a:br>
              <a:rPr lang="en-US" dirty="0"/>
            </a:br>
            <a:r>
              <a:rPr lang="en-US" sz="3100" dirty="0"/>
              <a:t>Over the Year Change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752F-EBE5-69A1-86E9-C83E6E2B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Approx. 1,300 new establishments added 2,500 jobs NET but…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were approx. 8k businesses already in these three areas; the +2.5k jobs </a:t>
            </a:r>
            <a:r>
              <a:rPr lang="en-US" u="sng" dirty="0"/>
              <a:t>includes</a:t>
            </a:r>
            <a:r>
              <a:rPr lang="en-US" dirty="0"/>
              <a:t> new and previously existing businesses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Point 2 - Expanded regional competition for labor due to technology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5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7E1D27-7A24-42BD-B75F-BAC0A08DF52B}"/>
              </a:ext>
            </a:extLst>
          </p:cNvPr>
          <p:cNvSpPr txBox="1"/>
          <p:nvPr/>
        </p:nvSpPr>
        <p:spPr>
          <a:xfrm>
            <a:off x="6324600" y="228600"/>
            <a:ext cx="44199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US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*Version 4*</a:t>
            </a:r>
          </a:p>
          <a:p>
            <a:pPr algn="ctr" defTabSz="685800"/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Continued Partnership with the McClure Foundation</a:t>
            </a:r>
          </a:p>
          <a:p>
            <a:pPr algn="ctr" defTabSz="685800"/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Highlighting E&amp;LMI Data</a:t>
            </a:r>
          </a:p>
          <a:p>
            <a:pPr algn="ctr" defTabSz="685800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(V5 in the works!)</a:t>
            </a: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736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9C805-4125-4DC7-AFE2-9488303C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381000"/>
            <a:ext cx="3726835" cy="5715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EC68B9-1B13-4399-B518-FA4A3BAE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051" y="22860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Found online: </a:t>
            </a:r>
          </a:p>
          <a:p>
            <a:pPr marL="0" indent="0">
              <a:buNone/>
              <a:defRPr/>
            </a:pPr>
            <a:r>
              <a:rPr lang="en-US" b="1" dirty="0"/>
              <a:t>	VTLMI.info </a:t>
            </a:r>
          </a:p>
          <a:p>
            <a:pPr marL="0" indent="0">
              <a:buNone/>
              <a:defRPr/>
            </a:pPr>
            <a:r>
              <a:rPr lang="en-US" b="1" dirty="0"/>
              <a:t>	in the upper right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OR 	McClureVT.org</a:t>
            </a:r>
          </a:p>
          <a:p>
            <a:pPr marL="0" indent="0" algn="ctr">
              <a:buNone/>
              <a:defRPr/>
            </a:pPr>
            <a:r>
              <a:rPr lang="en-US" dirty="0"/>
              <a:t>			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4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9DC4-5E3D-AB36-F83D-94DFD027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93" y="576264"/>
            <a:ext cx="10515600" cy="1781926"/>
          </a:xfrm>
        </p:spPr>
        <p:txBody>
          <a:bodyPr/>
          <a:lstStyle/>
          <a:p>
            <a:r>
              <a:rPr lang="en-US" dirty="0"/>
              <a:t>Thank you!                       </a:t>
            </a:r>
            <a:r>
              <a:rPr lang="en-US" sz="2800" dirty="0"/>
              <a:t>(visit VTLMI.info)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CBF5E-E643-2D70-E434-1E159549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Mathew Barewicz</a:t>
            </a:r>
          </a:p>
          <a:p>
            <a:r>
              <a:rPr lang="en-US" dirty="0">
                <a:solidFill>
                  <a:schemeClr val="tx1"/>
                </a:solidFill>
              </a:rPr>
              <a:t>Economic and Labor Market Information Division</a:t>
            </a:r>
          </a:p>
          <a:p>
            <a:r>
              <a:rPr lang="en-US" dirty="0">
                <a:solidFill>
                  <a:schemeClr val="tx1"/>
                </a:solidFill>
              </a:rPr>
              <a:t>Vermont Department of Labor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mathew.barewicz@Vermont.gov</a:t>
            </a:r>
          </a:p>
          <a:p>
            <a:r>
              <a:rPr lang="en-US" dirty="0">
                <a:solidFill>
                  <a:schemeClr val="tx1"/>
                </a:solidFill>
              </a:rPr>
              <a:t>www.VTLMI.info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DB075-5846-EE6B-5244-39F45431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12" y="104324"/>
            <a:ext cx="327993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9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The Economic &amp; Labor Market Information Division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@ VTLMI.info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4FA3-D17B-4C96-BDBA-6E66A888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874"/>
            <a:ext cx="10515600" cy="4156974"/>
          </a:xfrm>
        </p:spPr>
        <p:txBody>
          <a:bodyPr>
            <a:normAutofit fontScale="92500"/>
          </a:bodyPr>
          <a:lstStyle/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Housed in the Vermont Department of Labor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State partner to the Federal Government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100% federally funded </a:t>
            </a:r>
          </a:p>
          <a:p>
            <a:pPr marL="1200150" lvl="2" indent="-342900" fontAlgn="auto">
              <a:spcAft>
                <a:spcPts val="0"/>
              </a:spcAft>
              <a:defRPr/>
            </a:pPr>
            <a:r>
              <a:rPr lang="en-US" sz="2800" dirty="0"/>
              <a:t>Thank you to the USDOL Employment &amp; Training Administration!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200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dirty="0"/>
              <a:t>Purpose: to produce, explain and disseminate economic data for the benefit of the State of Vermont, educational institutes, employers, students, job-seekers, researchers, and the general public.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ADF69-18AC-AD18-BFB3-327A9639E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68" y="1386012"/>
            <a:ext cx="3275932" cy="16097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3F34252-5980-E595-45D1-63F0A21D856B}"/>
              </a:ext>
            </a:extLst>
          </p:cNvPr>
          <p:cNvSpPr/>
          <p:nvPr/>
        </p:nvSpPr>
        <p:spPr>
          <a:xfrm rot="1328717">
            <a:off x="8592032" y="1554022"/>
            <a:ext cx="64807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8229600" cy="94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cap="small" dirty="0">
                <a:solidFill>
                  <a:srgbClr val="00B050"/>
                </a:solidFill>
                <a:latin typeface="Algerian" panose="04020705040A02060702" pitchFamily="82" charset="0"/>
              </a:rPr>
              <a:t>MOMENT OF APPRECIATION</a:t>
            </a:r>
            <a:endParaRPr lang="en-US" sz="2800" cap="small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en-US" sz="4400" b="1" dirty="0"/>
              <a:t>Thank you all for the work you do!!</a:t>
            </a:r>
          </a:p>
        </p:txBody>
      </p:sp>
    </p:spTree>
    <p:extLst>
      <p:ext uri="{BB962C8B-B14F-4D97-AF65-F5344CB8AC3E}">
        <p14:creationId xmlns:p14="http://schemas.microsoft.com/office/powerpoint/2010/main" val="15845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DF00-0E65-17C4-0268-AC5B726A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3E19-4312-3987-C548-DA62D210F6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Data:</a:t>
            </a:r>
          </a:p>
          <a:p>
            <a:r>
              <a:rPr lang="en-US" dirty="0"/>
              <a:t>From the Vermont Dept of Labor, The Bureau of Labor Statistics and The Census Bureau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Accurate! Consistent in methods and production!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9F34-6DAE-D27F-73C4-F2E69300B9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Anything beyond the data:</a:t>
            </a:r>
          </a:p>
          <a:p>
            <a:r>
              <a:rPr lang="en-US" dirty="0"/>
              <a:t>My views, not those of the VDoL or the executive branch.</a:t>
            </a:r>
          </a:p>
          <a:p>
            <a:r>
              <a:rPr lang="en-US" dirty="0"/>
              <a:t>Please interrupt to ask questions or share comments. This is meant to be a discussion.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2020 Census – Partial Results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Vermont’s Population: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thought for a decade… </a:t>
            </a:r>
            <a:r>
              <a:rPr lang="en-US" sz="4400" dirty="0"/>
              <a:t>~626k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Turns out we were climbing to… </a:t>
            </a:r>
            <a:r>
              <a:rPr lang="en-US" sz="4800" dirty="0"/>
              <a:t>+643k!!!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5273675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2020 Census – Partial Results</a:t>
            </a:r>
            <a:br>
              <a:rPr lang="en-US" b="1" cap="small" dirty="0">
                <a:solidFill>
                  <a:srgbClr val="007736"/>
                </a:solidFill>
                <a:latin typeface="+mn-lt"/>
              </a:rPr>
            </a:br>
            <a:br>
              <a:rPr lang="en-US" b="1" cap="small" dirty="0">
                <a:solidFill>
                  <a:srgbClr val="007736"/>
                </a:solidFill>
                <a:latin typeface="+mn-lt"/>
              </a:rPr>
            </a:br>
            <a:r>
              <a:rPr lang="en-US" b="1" cap="small" dirty="0">
                <a:solidFill>
                  <a:srgbClr val="007736"/>
                </a:solidFill>
                <a:latin typeface="+mn-lt"/>
              </a:rPr>
              <a:t>3 Counties Showed Population Declines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11CD0-2B41-4CE7-8B09-022BA3EE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6206082" cy="60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71676-F072-28DD-74AE-18B1C37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Labor Market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BE48-67BA-5F82-B534-7BFD1326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371" y="4562475"/>
            <a:ext cx="10515600" cy="15001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59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Vermont Unemployment Rate</a:t>
            </a:r>
            <a:br>
              <a:rPr lang="en-US" sz="4000" dirty="0"/>
            </a:br>
            <a:r>
              <a:rPr lang="en-US" sz="2000" dirty="0"/>
              <a:t>(Seasonally Adjusted)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A591B4-0DC9-E36F-361B-4560F0E1A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64" y="961390"/>
            <a:ext cx="11803272" cy="4935219"/>
          </a:xfrm>
        </p:spPr>
      </p:pic>
    </p:spTree>
    <p:extLst>
      <p:ext uri="{BB962C8B-B14F-4D97-AF65-F5344CB8AC3E}">
        <p14:creationId xmlns:p14="http://schemas.microsoft.com/office/powerpoint/2010/main" val="125744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7E707-F34C-BD09-E079-BFD88BA7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01" y="114300"/>
            <a:ext cx="9416125" cy="569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C71676-F072-28DD-74AE-18B1C37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BE48-67BA-5F82-B534-7BFD1326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371" y="4562475"/>
            <a:ext cx="10515600" cy="15001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2873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L VTBar PP 2018 Updated" id="{7AEF1C1A-A240-4189-8421-7C48653D1C7D}" vid="{5BD2DFAA-E647-4916-97F7-81012CB2F5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16226</TotalTime>
  <Words>784</Words>
  <Application>Microsoft Office PowerPoint</Application>
  <PresentationFormat>Widescreen</PresentationFormat>
  <Paragraphs>161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Trebuchet MS</vt:lpstr>
      <vt:lpstr>Wingdings 3</vt:lpstr>
      <vt:lpstr>Facet</vt:lpstr>
      <vt:lpstr>1_Custom Design</vt:lpstr>
      <vt:lpstr>The Vermont Labor Market</vt:lpstr>
      <vt:lpstr>The Economic &amp; Labor Market Information Division online @ VTLMI.info </vt:lpstr>
      <vt:lpstr>MOMENT OF APPRECIATION</vt:lpstr>
      <vt:lpstr>Important note:</vt:lpstr>
      <vt:lpstr>2020 Census – Partial Results</vt:lpstr>
      <vt:lpstr>2020 Census – Partial Results  3 Counties Showed Population Declines</vt:lpstr>
      <vt:lpstr>The Labor Market</vt:lpstr>
      <vt:lpstr>Vermont Unemployment Rate (Seasonally Adjusted)</vt:lpstr>
      <vt:lpstr> </vt:lpstr>
      <vt:lpstr>PowerPoint Presentation</vt:lpstr>
      <vt:lpstr>County Labor Force Data: Percent Change since Peak </vt:lpstr>
      <vt:lpstr>Labor Demand &gt; Labor Supply It’s a seller’s market</vt:lpstr>
      <vt:lpstr>Average Hourly Wages All workers and non-supervisory</vt:lpstr>
      <vt:lpstr>Half the Story</vt:lpstr>
      <vt:lpstr>Business Formation Rates Over the Year Change</vt:lpstr>
      <vt:lpstr>Business Formation Rates Over the Year Change</vt:lpstr>
      <vt:lpstr>Business Formation Rates Over the Year Change</vt:lpstr>
      <vt:lpstr>PowerPoint Presentation</vt:lpstr>
      <vt:lpstr>Thank you!                       (visit VTLMI.info)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</dc:title>
  <dc:creator>Degree, Dustin</dc:creator>
  <cp:lastModifiedBy>Barewicz, Mathew</cp:lastModifiedBy>
  <cp:revision>60</cp:revision>
  <dcterms:created xsi:type="dcterms:W3CDTF">2018-10-01T19:24:07Z</dcterms:created>
  <dcterms:modified xsi:type="dcterms:W3CDTF">2022-10-05T14:10:31Z</dcterms:modified>
</cp:coreProperties>
</file>