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1" r:id="rId5"/>
    <p:sldId id="263"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fton, Wendy" userId="6b26a0ef-f274-4294-901a-2186a2a18176" providerId="ADAL" clId="{C6D8F531-31D5-4AC4-8341-3B66123AAD68}"/>
    <pc:docChg chg="undo custSel addSld delSld">
      <pc:chgData name="Trafton, Wendy" userId="6b26a0ef-f274-4294-901a-2186a2a18176" providerId="ADAL" clId="{C6D8F531-31D5-4AC4-8341-3B66123AAD68}" dt="2022-09-19T20:42:19.981" v="3" actId="47"/>
      <pc:docMkLst>
        <pc:docMk/>
      </pc:docMkLst>
      <pc:sldChg chg="del">
        <pc:chgData name="Trafton, Wendy" userId="6b26a0ef-f274-4294-901a-2186a2a18176" providerId="ADAL" clId="{C6D8F531-31D5-4AC4-8341-3B66123AAD68}" dt="2022-09-19T20:42:19.981" v="3" actId="47"/>
        <pc:sldMkLst>
          <pc:docMk/>
          <pc:sldMk cId="1571589455" sldId="257"/>
        </pc:sldMkLst>
      </pc:sldChg>
      <pc:sldChg chg="add del">
        <pc:chgData name="Trafton, Wendy" userId="6b26a0ef-f274-4294-901a-2186a2a18176" providerId="ADAL" clId="{C6D8F531-31D5-4AC4-8341-3B66123AAD68}" dt="2022-09-19T20:42:18.065" v="2" actId="47"/>
        <pc:sldMkLst>
          <pc:docMk/>
          <pc:sldMk cId="1561852172" sldId="259"/>
        </pc:sldMkLst>
      </pc:sldChg>
      <pc:sldChg chg="del">
        <pc:chgData name="Trafton, Wendy" userId="6b26a0ef-f274-4294-901a-2186a2a18176" providerId="ADAL" clId="{C6D8F531-31D5-4AC4-8341-3B66123AAD68}" dt="2022-09-19T20:42:15.169" v="0" actId="47"/>
        <pc:sldMkLst>
          <pc:docMk/>
          <pc:sldMk cId="1688859757" sldId="2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A511-4A63-0654-841F-76FBB8DEAD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161A47-85EE-A0A7-6C86-71A51E5825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02272B-FC0E-F9F5-6D67-22B19AC8B047}"/>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5" name="Footer Placeholder 4">
            <a:extLst>
              <a:ext uri="{FF2B5EF4-FFF2-40B4-BE49-F238E27FC236}">
                <a16:creationId xmlns:a16="http://schemas.microsoft.com/office/drawing/2014/main" id="{233A762A-6295-2F16-BD4B-21330A996E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E4A929-45CB-0486-3FD8-2B7B06D41C3F}"/>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82012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42C79-4D1D-0C62-6566-DAD3EE4557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68A5A6-A083-2001-7A42-69DE934605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17651-6FE8-96F9-DCAE-7EC14FEF2EE1}"/>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5" name="Footer Placeholder 4">
            <a:extLst>
              <a:ext uri="{FF2B5EF4-FFF2-40B4-BE49-F238E27FC236}">
                <a16:creationId xmlns:a16="http://schemas.microsoft.com/office/drawing/2014/main" id="{51DB5F30-6716-7669-77FE-10827F027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8E24F6-2EC0-FE53-39D5-6DBAAA2C3F81}"/>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181861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62F6A5-4C45-5CF4-A541-17485C2265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9304D0-0CD0-D9BB-39DE-63ADD06F7F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A3856-23A0-96AA-421B-5F0E6EC35559}"/>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5" name="Footer Placeholder 4">
            <a:extLst>
              <a:ext uri="{FF2B5EF4-FFF2-40B4-BE49-F238E27FC236}">
                <a16:creationId xmlns:a16="http://schemas.microsoft.com/office/drawing/2014/main" id="{44050703-F003-C051-6C4A-C55A6E902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9F563C-8F5F-1A7D-B0B8-BB4094BC00C3}"/>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42188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1A96A-7103-5A22-A85F-57C4ECEE3A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966F3E-645A-962C-C2D2-0BC41C7F2E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54549E-C571-8F75-A7A4-6469D7FD53D4}"/>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5" name="Footer Placeholder 4">
            <a:extLst>
              <a:ext uri="{FF2B5EF4-FFF2-40B4-BE49-F238E27FC236}">
                <a16:creationId xmlns:a16="http://schemas.microsoft.com/office/drawing/2014/main" id="{33A40829-2A32-7227-1DD6-6E8772FF8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3D94A-8596-1F32-BF33-7C232E84C2FE}"/>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224724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F5C4-F55D-A7D8-57EA-B64B79A0E6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899E8E-8795-456A-DF02-ECCDD58D4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50E247-DC95-C57B-39FF-351986478AEB}"/>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5" name="Footer Placeholder 4">
            <a:extLst>
              <a:ext uri="{FF2B5EF4-FFF2-40B4-BE49-F238E27FC236}">
                <a16:creationId xmlns:a16="http://schemas.microsoft.com/office/drawing/2014/main" id="{907F99E8-8923-45A5-F07B-6DBDE9759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39F8E2-B8E2-B475-CC8A-2C78733371AA}"/>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121907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1953-199E-CA84-1E09-4C22646E93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B667E-F6F8-B72C-44BD-6CACE797F2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F63773-50D8-69A1-1BDC-DC662A566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E73A5A-AE91-8BDE-DFC5-6789698D1F2B}"/>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6" name="Footer Placeholder 5">
            <a:extLst>
              <a:ext uri="{FF2B5EF4-FFF2-40B4-BE49-F238E27FC236}">
                <a16:creationId xmlns:a16="http://schemas.microsoft.com/office/drawing/2014/main" id="{BDCDE854-EB1C-B740-CC13-6DD519FB73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B26E1B-4785-BF03-04B9-E2BF9D880C2D}"/>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188265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05853-5279-2C8E-ED59-D0DC9268F1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CAEE72-B1F2-693C-88CB-7DB804D3E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324A9-EA8B-968D-1F17-2CDA31A64B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96FEC9-07DF-9A7D-161D-CEE44D1387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06816C-A496-861A-824F-FFBB8DB041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2C4116-9750-5661-4110-F14B90031F1C}"/>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8" name="Footer Placeholder 7">
            <a:extLst>
              <a:ext uri="{FF2B5EF4-FFF2-40B4-BE49-F238E27FC236}">
                <a16:creationId xmlns:a16="http://schemas.microsoft.com/office/drawing/2014/main" id="{A6044ECA-DF8D-0870-B121-C670755E42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C38C90-CDA5-F757-F212-3764AA8667C1}"/>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2551066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AD19-B429-758A-D81B-340682E3FD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6E169F-A9A0-C969-ECCA-1EC6673F9E5F}"/>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4" name="Footer Placeholder 3">
            <a:extLst>
              <a:ext uri="{FF2B5EF4-FFF2-40B4-BE49-F238E27FC236}">
                <a16:creationId xmlns:a16="http://schemas.microsoft.com/office/drawing/2014/main" id="{4BBF35B5-A586-A366-A377-34BC159A16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583307-4329-184E-AAF0-59853105681A}"/>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325071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9153E8-0B16-14E3-44C2-833779F9BB74}"/>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3" name="Footer Placeholder 2">
            <a:extLst>
              <a:ext uri="{FF2B5EF4-FFF2-40B4-BE49-F238E27FC236}">
                <a16:creationId xmlns:a16="http://schemas.microsoft.com/office/drawing/2014/main" id="{537118B2-2CF3-DB16-D0BB-9ABF1E941D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88D33A-ACDB-AD9A-F511-97967EC8949C}"/>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25318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070C-ED37-AC4B-F8C5-C5708C08A0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A63D82-8422-1FF6-0B36-788F649B13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66DE58-3F9A-916A-BD9C-A2FD4379E6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2CC73-3320-7C53-EA8D-498A7D7568C1}"/>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6" name="Footer Placeholder 5">
            <a:extLst>
              <a:ext uri="{FF2B5EF4-FFF2-40B4-BE49-F238E27FC236}">
                <a16:creationId xmlns:a16="http://schemas.microsoft.com/office/drawing/2014/main" id="{127EC84B-73A2-1814-07F6-61445EB4CF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9C1F77-ACDF-E82D-3849-2708121D698F}"/>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41837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C9FED-1DCC-7376-0E90-D5ED7C7E4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330C9F-9643-6F8E-8E1E-3E084871C4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B452FB-1444-D697-45D2-6A95211B0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054983-FEDE-42A8-B44B-6982AB6D664F}"/>
              </a:ext>
            </a:extLst>
          </p:cNvPr>
          <p:cNvSpPr>
            <a:spLocks noGrp="1"/>
          </p:cNvSpPr>
          <p:nvPr>
            <p:ph type="dt" sz="half" idx="10"/>
          </p:nvPr>
        </p:nvSpPr>
        <p:spPr/>
        <p:txBody>
          <a:bodyPr/>
          <a:lstStyle/>
          <a:p>
            <a:fld id="{5C86DAA9-1B99-493D-99DB-BE9EC6967BB8}" type="datetimeFigureOut">
              <a:rPr lang="en-US" smtClean="0"/>
              <a:t>9/19/2022</a:t>
            </a:fld>
            <a:endParaRPr lang="en-US"/>
          </a:p>
        </p:txBody>
      </p:sp>
      <p:sp>
        <p:nvSpPr>
          <p:cNvPr id="6" name="Footer Placeholder 5">
            <a:extLst>
              <a:ext uri="{FF2B5EF4-FFF2-40B4-BE49-F238E27FC236}">
                <a16:creationId xmlns:a16="http://schemas.microsoft.com/office/drawing/2014/main" id="{5102B309-FF84-9ABB-A55B-2F2DB13E9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DD70C1-8CB7-4D6C-5F83-55D4229CE023}"/>
              </a:ext>
            </a:extLst>
          </p:cNvPr>
          <p:cNvSpPr>
            <a:spLocks noGrp="1"/>
          </p:cNvSpPr>
          <p:nvPr>
            <p:ph type="sldNum" sz="quarter" idx="12"/>
          </p:nvPr>
        </p:nvSpPr>
        <p:spPr/>
        <p:txBody>
          <a:bodyPr/>
          <a:lstStyle/>
          <a:p>
            <a:fld id="{07E371BA-3509-4B93-802D-63B244EC78EA}" type="slidenum">
              <a:rPr lang="en-US" smtClean="0"/>
              <a:t>‹#›</a:t>
            </a:fld>
            <a:endParaRPr lang="en-US"/>
          </a:p>
        </p:txBody>
      </p:sp>
    </p:spTree>
    <p:extLst>
      <p:ext uri="{BB962C8B-B14F-4D97-AF65-F5344CB8AC3E}">
        <p14:creationId xmlns:p14="http://schemas.microsoft.com/office/powerpoint/2010/main" val="352805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697CF-716E-4932-9236-1BA9CCE533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651DFB-1F28-CAF5-079E-0F490C49C3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BB285-110C-3ED8-570E-315616DAF2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6DAA9-1B99-493D-99DB-BE9EC6967BB8}" type="datetimeFigureOut">
              <a:rPr lang="en-US" smtClean="0"/>
              <a:t>9/19/2022</a:t>
            </a:fld>
            <a:endParaRPr lang="en-US"/>
          </a:p>
        </p:txBody>
      </p:sp>
      <p:sp>
        <p:nvSpPr>
          <p:cNvPr id="5" name="Footer Placeholder 4">
            <a:extLst>
              <a:ext uri="{FF2B5EF4-FFF2-40B4-BE49-F238E27FC236}">
                <a16:creationId xmlns:a16="http://schemas.microsoft.com/office/drawing/2014/main" id="{DE29B60C-75EE-D2BB-1523-D0DDE94414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31F84E-8D17-0B64-FF98-B436DA55F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371BA-3509-4B93-802D-63B244EC78EA}" type="slidenum">
              <a:rPr lang="en-US" smtClean="0"/>
              <a:t>‹#›</a:t>
            </a:fld>
            <a:endParaRPr lang="en-US"/>
          </a:p>
        </p:txBody>
      </p:sp>
    </p:spTree>
    <p:extLst>
      <p:ext uri="{BB962C8B-B14F-4D97-AF65-F5344CB8AC3E}">
        <p14:creationId xmlns:p14="http://schemas.microsoft.com/office/powerpoint/2010/main" val="2889111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75677-2248-3A58-9C8C-4186C56DD182}"/>
              </a:ext>
            </a:extLst>
          </p:cNvPr>
          <p:cNvSpPr>
            <a:spLocks noGrp="1"/>
          </p:cNvSpPr>
          <p:nvPr>
            <p:ph type="ctrTitle"/>
          </p:nvPr>
        </p:nvSpPr>
        <p:spPr/>
        <p:txBody>
          <a:bodyPr>
            <a:normAutofit fontScale="90000"/>
          </a:bodyPr>
          <a:lstStyle/>
          <a:p>
            <a:r>
              <a:rPr lang="en-US" dirty="0"/>
              <a:t>Health Care Workforce Strategic Plan Advisory Group</a:t>
            </a:r>
          </a:p>
        </p:txBody>
      </p:sp>
      <p:sp>
        <p:nvSpPr>
          <p:cNvPr id="3" name="Subtitle 2">
            <a:extLst>
              <a:ext uri="{FF2B5EF4-FFF2-40B4-BE49-F238E27FC236}">
                <a16:creationId xmlns:a16="http://schemas.microsoft.com/office/drawing/2014/main" id="{9A2AEFED-430B-DB79-D53E-24D42CF921FA}"/>
              </a:ext>
            </a:extLst>
          </p:cNvPr>
          <p:cNvSpPr>
            <a:spLocks noGrp="1"/>
          </p:cNvSpPr>
          <p:nvPr>
            <p:ph type="subTitle" idx="1"/>
          </p:nvPr>
        </p:nvSpPr>
        <p:spPr/>
        <p:txBody>
          <a:bodyPr/>
          <a:lstStyle/>
          <a:p>
            <a:r>
              <a:rPr lang="en-US" dirty="0"/>
              <a:t>September 16, 2022</a:t>
            </a:r>
          </a:p>
        </p:txBody>
      </p:sp>
    </p:spTree>
    <p:extLst>
      <p:ext uri="{BB962C8B-B14F-4D97-AF65-F5344CB8AC3E}">
        <p14:creationId xmlns:p14="http://schemas.microsoft.com/office/powerpoint/2010/main" val="276830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645C-9861-05BC-2A97-B0BB194E2B0C}"/>
              </a:ext>
            </a:extLst>
          </p:cNvPr>
          <p:cNvSpPr>
            <a:spLocks noGrp="1"/>
          </p:cNvSpPr>
          <p:nvPr>
            <p:ph type="title"/>
          </p:nvPr>
        </p:nvSpPr>
        <p:spPr/>
        <p:txBody>
          <a:bodyPr/>
          <a:lstStyle/>
          <a:p>
            <a:r>
              <a:rPr lang="en-US" dirty="0"/>
              <a:t>Premium Pay for Workforce Recruitment and Retention Program Update (1 of 2)</a:t>
            </a:r>
          </a:p>
        </p:txBody>
      </p:sp>
      <p:sp>
        <p:nvSpPr>
          <p:cNvPr id="3" name="Content Placeholder 2">
            <a:extLst>
              <a:ext uri="{FF2B5EF4-FFF2-40B4-BE49-F238E27FC236}">
                <a16:creationId xmlns:a16="http://schemas.microsoft.com/office/drawing/2014/main" id="{182C4A89-A97A-2D29-CD6C-E2B4C904D2DE}"/>
              </a:ext>
            </a:extLst>
          </p:cNvPr>
          <p:cNvSpPr>
            <a:spLocks noGrp="1"/>
          </p:cNvSpPr>
          <p:nvPr>
            <p:ph idx="1"/>
          </p:nvPr>
        </p:nvSpPr>
        <p:spPr/>
        <p:txBody>
          <a:bodyPr>
            <a:normAutofit fontScale="85000" lnSpcReduction="20000"/>
          </a:bodyPr>
          <a:lstStyle/>
          <a:p>
            <a:r>
              <a:rPr lang="en-US" dirty="0"/>
              <a:t>$60M in funding was appropriated through Act 83, Sec. 72 using multiple funding sources (HCBS FMAP, SFR funds, and general fund).</a:t>
            </a:r>
          </a:p>
          <a:p>
            <a:r>
              <a:rPr lang="en-US" dirty="0"/>
              <a:t>Eligible employers included:</a:t>
            </a:r>
          </a:p>
          <a:p>
            <a:pPr lvl="1"/>
            <a:r>
              <a:rPr lang="en-US" dirty="0"/>
              <a:t>Assisted living residences, </a:t>
            </a:r>
          </a:p>
          <a:p>
            <a:pPr lvl="1"/>
            <a:r>
              <a:rPr lang="en-US" dirty="0"/>
              <a:t>Nursing homes,</a:t>
            </a:r>
          </a:p>
          <a:p>
            <a:pPr lvl="1"/>
            <a:r>
              <a:rPr lang="en-US" dirty="0"/>
              <a:t>Residential care homes, </a:t>
            </a:r>
          </a:p>
          <a:p>
            <a:pPr lvl="1"/>
            <a:r>
              <a:rPr lang="en-US" dirty="0"/>
              <a:t>Home health agencies,</a:t>
            </a:r>
          </a:p>
          <a:p>
            <a:pPr lvl="1"/>
            <a:r>
              <a:rPr lang="en-US" dirty="0"/>
              <a:t>Designated or Specialized Services agencies,</a:t>
            </a:r>
          </a:p>
          <a:p>
            <a:pPr lvl="1"/>
            <a:r>
              <a:rPr lang="en-US" dirty="0"/>
              <a:t>A substance use treatment provider in the Department of Health’s preferred provider network,</a:t>
            </a:r>
          </a:p>
          <a:p>
            <a:pPr lvl="1"/>
            <a:r>
              <a:rPr lang="en-US" dirty="0"/>
              <a:t>Recovery center, </a:t>
            </a:r>
          </a:p>
          <a:p>
            <a:pPr lvl="1"/>
            <a:r>
              <a:rPr lang="en-US" dirty="0"/>
              <a:t>Adult day service provider, </a:t>
            </a:r>
          </a:p>
          <a:p>
            <a:pPr lvl="1"/>
            <a:r>
              <a:rPr lang="en-US" dirty="0"/>
              <a:t>Area agency on aging, </a:t>
            </a:r>
          </a:p>
          <a:p>
            <a:pPr lvl="1"/>
            <a:r>
              <a:rPr lang="en-US" dirty="0"/>
              <a:t>Program licensed by the Department for Children and Families as a residential treatment program.</a:t>
            </a:r>
          </a:p>
          <a:p>
            <a:pPr lvl="1"/>
            <a:endParaRPr lang="en-US" dirty="0"/>
          </a:p>
        </p:txBody>
      </p:sp>
    </p:spTree>
    <p:extLst>
      <p:ext uri="{BB962C8B-B14F-4D97-AF65-F5344CB8AC3E}">
        <p14:creationId xmlns:p14="http://schemas.microsoft.com/office/powerpoint/2010/main" val="1561852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645C-9861-05BC-2A97-B0BB194E2B0C}"/>
              </a:ext>
            </a:extLst>
          </p:cNvPr>
          <p:cNvSpPr>
            <a:spLocks noGrp="1"/>
          </p:cNvSpPr>
          <p:nvPr>
            <p:ph type="title"/>
          </p:nvPr>
        </p:nvSpPr>
        <p:spPr/>
        <p:txBody>
          <a:bodyPr/>
          <a:lstStyle/>
          <a:p>
            <a:r>
              <a:rPr lang="en-US" dirty="0"/>
              <a:t>Premium Pay for Workforce Recruitment and Retention Program Update (2 of 2)</a:t>
            </a:r>
          </a:p>
        </p:txBody>
      </p:sp>
      <p:sp>
        <p:nvSpPr>
          <p:cNvPr id="3" name="Content Placeholder 2">
            <a:extLst>
              <a:ext uri="{FF2B5EF4-FFF2-40B4-BE49-F238E27FC236}">
                <a16:creationId xmlns:a16="http://schemas.microsoft.com/office/drawing/2014/main" id="{182C4A89-A97A-2D29-CD6C-E2B4C904D2DE}"/>
              </a:ext>
            </a:extLst>
          </p:cNvPr>
          <p:cNvSpPr>
            <a:spLocks noGrp="1"/>
          </p:cNvSpPr>
          <p:nvPr>
            <p:ph idx="1"/>
          </p:nvPr>
        </p:nvSpPr>
        <p:spPr>
          <a:xfrm>
            <a:off x="838200" y="1690688"/>
            <a:ext cx="10515600" cy="4351338"/>
          </a:xfrm>
        </p:spPr>
        <p:txBody>
          <a:bodyPr>
            <a:normAutofit fontScale="92500" lnSpcReduction="20000"/>
          </a:bodyPr>
          <a:lstStyle/>
          <a:p>
            <a:r>
              <a:rPr lang="en-US" dirty="0"/>
              <a:t>Initial payments were made beginning in June 2022.  </a:t>
            </a:r>
          </a:p>
          <a:p>
            <a:r>
              <a:rPr lang="en-US" dirty="0"/>
              <a:t>$32.4 M was awarded to 132 eligible employers.</a:t>
            </a:r>
          </a:p>
          <a:p>
            <a:r>
              <a:rPr lang="en-US" dirty="0"/>
              <a:t>~$900,000 in additional funds may be awarded, pending completion of outstanding issues by applicants.</a:t>
            </a:r>
          </a:p>
          <a:p>
            <a:r>
              <a:rPr lang="en-US" dirty="0"/>
              <a:t>74 applicants elected to either receive a one-time single lump sum payment to disburse over 90 days; 58 applicants elected to receive quarterly payments to disburse by June 30, 2023.</a:t>
            </a:r>
          </a:p>
          <a:p>
            <a:r>
              <a:rPr lang="en-US" dirty="0"/>
              <a:t>A second round of funding will be available for additional health care and social service providers with a demonstrated need for the funding.</a:t>
            </a:r>
          </a:p>
          <a:p>
            <a:r>
              <a:rPr lang="en-US" dirty="0"/>
              <a:t>AHS has received and welcomes additional input on provider types, criteria for demonstrating need, and funding uses.  Note: funding uses will need to align with federal SFR funds requirements.</a:t>
            </a:r>
          </a:p>
        </p:txBody>
      </p:sp>
    </p:spTree>
    <p:extLst>
      <p:ext uri="{BB962C8B-B14F-4D97-AF65-F5344CB8AC3E}">
        <p14:creationId xmlns:p14="http://schemas.microsoft.com/office/powerpoint/2010/main" val="339547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2861-8D75-BC8E-EF1B-CAB788C5F656}"/>
              </a:ext>
            </a:extLst>
          </p:cNvPr>
          <p:cNvSpPr>
            <a:spLocks noGrp="1"/>
          </p:cNvSpPr>
          <p:nvPr>
            <p:ph type="title"/>
          </p:nvPr>
        </p:nvSpPr>
        <p:spPr>
          <a:xfrm>
            <a:off x="838200" y="500062"/>
            <a:ext cx="10515600" cy="1325563"/>
          </a:xfrm>
        </p:spPr>
        <p:txBody>
          <a:bodyPr>
            <a:normAutofit fontScale="90000"/>
          </a:bodyPr>
          <a:lstStyle/>
          <a:p>
            <a:r>
              <a:rPr lang="en-US" sz="1800" b="1" dirty="0">
                <a:effectLst/>
                <a:latin typeface="Georgia" panose="02040502050405020303" pitchFamily="18" charset="0"/>
                <a:ea typeface="Times New Roman" panose="02020603050405020304" pitchFamily="18" charset="0"/>
                <a:cs typeface="Times New Roman" panose="02020603050405020304" pitchFamily="18" charset="0"/>
              </a:rPr>
              <a:t> </a:t>
            </a: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r>
              <a:rPr lang="en-US" sz="4900" dirty="0"/>
              <a:t>Health Care Employer Nursing Pipeline and Apprenticeship Program (1 of 5)</a:t>
            </a:r>
            <a:br>
              <a:rPr lang="en-US" sz="4900" dirty="0"/>
            </a:br>
            <a:br>
              <a:rPr lang="en-US" sz="4900" dirty="0"/>
            </a:br>
            <a:endParaRPr lang="en-US" sz="4900" dirty="0"/>
          </a:p>
        </p:txBody>
      </p:sp>
      <p:sp>
        <p:nvSpPr>
          <p:cNvPr id="3" name="Content Placeholder 2">
            <a:extLst>
              <a:ext uri="{FF2B5EF4-FFF2-40B4-BE49-F238E27FC236}">
                <a16:creationId xmlns:a16="http://schemas.microsoft.com/office/drawing/2014/main" id="{D46EE436-D8F4-0636-5A83-F4AA3CEF0A64}"/>
              </a:ext>
            </a:extLst>
          </p:cNvPr>
          <p:cNvSpPr>
            <a:spLocks noGrp="1"/>
          </p:cNvSpPr>
          <p:nvPr>
            <p:ph idx="1"/>
          </p:nvPr>
        </p:nvSpPr>
        <p:spPr/>
        <p:txBody>
          <a:bodyPr>
            <a:normAutofit/>
          </a:bodyPr>
          <a:lstStyle/>
          <a:p>
            <a:r>
              <a:rPr lang="en-US" dirty="0"/>
              <a:t>Act 183, Section 22 appropriates $2.5M of SFR Funds to provide grants to health care employers to establish or expand partnerships with Vermont nursing schools to create nursing pipeline or apprenticeship programs, or both, that will train members of the health care employers’ existing staff, including personal care attendants, licensed nursing assistances, and licensed practical nurses, to become higher-level nursing professionals.</a:t>
            </a:r>
          </a:p>
          <a:p>
            <a:r>
              <a:rPr lang="en-US" dirty="0"/>
              <a:t>Health care employers is defined as hospitals, long-term care facilities, designated and specialized service agencies, federally qualified health centers, and other health care providers.</a:t>
            </a:r>
          </a:p>
        </p:txBody>
      </p:sp>
    </p:spTree>
    <p:extLst>
      <p:ext uri="{BB962C8B-B14F-4D97-AF65-F5344CB8AC3E}">
        <p14:creationId xmlns:p14="http://schemas.microsoft.com/office/powerpoint/2010/main" val="297693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2861-8D75-BC8E-EF1B-CAB788C5F656}"/>
              </a:ext>
            </a:extLst>
          </p:cNvPr>
          <p:cNvSpPr>
            <a:spLocks noGrp="1"/>
          </p:cNvSpPr>
          <p:nvPr>
            <p:ph type="title"/>
          </p:nvPr>
        </p:nvSpPr>
        <p:spPr>
          <a:xfrm>
            <a:off x="838200" y="500062"/>
            <a:ext cx="10515600" cy="1325563"/>
          </a:xfrm>
        </p:spPr>
        <p:txBody>
          <a:bodyPr>
            <a:normAutofit fontScale="90000"/>
          </a:bodyPr>
          <a:lstStyle/>
          <a:p>
            <a:r>
              <a:rPr lang="en-US" sz="1800" b="1" dirty="0">
                <a:effectLst/>
                <a:latin typeface="Georgia" panose="02040502050405020303" pitchFamily="18" charset="0"/>
                <a:ea typeface="Times New Roman" panose="02020603050405020304" pitchFamily="18" charset="0"/>
                <a:cs typeface="Times New Roman" panose="02020603050405020304" pitchFamily="18" charset="0"/>
              </a:rPr>
              <a:t> </a:t>
            </a: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r>
              <a:rPr lang="en-US" sz="4900" dirty="0"/>
              <a:t>Health Care Employer Nursing Pipeline and Apprenticeship Program (2 of 5)</a:t>
            </a:r>
            <a:br>
              <a:rPr lang="en-US" sz="4900" dirty="0"/>
            </a:br>
            <a:br>
              <a:rPr lang="en-US" sz="4900" dirty="0"/>
            </a:br>
            <a:endParaRPr lang="en-US" sz="4900" dirty="0"/>
          </a:p>
        </p:txBody>
      </p:sp>
      <p:sp>
        <p:nvSpPr>
          <p:cNvPr id="3" name="Content Placeholder 2">
            <a:extLst>
              <a:ext uri="{FF2B5EF4-FFF2-40B4-BE49-F238E27FC236}">
                <a16:creationId xmlns:a16="http://schemas.microsoft.com/office/drawing/2014/main" id="{D46EE436-D8F4-0636-5A83-F4AA3CEF0A64}"/>
              </a:ext>
            </a:extLst>
          </p:cNvPr>
          <p:cNvSpPr>
            <a:spLocks noGrp="1"/>
          </p:cNvSpPr>
          <p:nvPr>
            <p:ph idx="1"/>
          </p:nvPr>
        </p:nvSpPr>
        <p:spPr/>
        <p:txBody>
          <a:bodyPr>
            <a:normAutofit/>
          </a:bodyPr>
          <a:lstStyle/>
          <a:p>
            <a:r>
              <a:rPr lang="en-US" dirty="0"/>
              <a:t>SFR Funds can be used for “enhancement of health care capacity” to mitigate and prevent COVID-19.</a:t>
            </a:r>
          </a:p>
          <a:p>
            <a:r>
              <a:rPr lang="en-US" dirty="0"/>
              <a:t>Funds will be used to upskill health care employees, including PCAs, LNAs, and LPNs, to become higher-level nursing professionals.</a:t>
            </a:r>
          </a:p>
          <a:p>
            <a:r>
              <a:rPr lang="en-US" dirty="0"/>
              <a:t>Funding will cover trainee’s tuition and fees at Vermont nursing schools.</a:t>
            </a:r>
          </a:p>
          <a:p>
            <a:r>
              <a:rPr lang="en-US" dirty="0"/>
              <a:t>Health care providers receiving grants will be expected to make contributions to assist trainees in meeting their living costs, such as housing and childcare, while attending the program.</a:t>
            </a:r>
          </a:p>
        </p:txBody>
      </p:sp>
    </p:spTree>
    <p:extLst>
      <p:ext uri="{BB962C8B-B14F-4D97-AF65-F5344CB8AC3E}">
        <p14:creationId xmlns:p14="http://schemas.microsoft.com/office/powerpoint/2010/main" val="73297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2861-8D75-BC8E-EF1B-CAB788C5F656}"/>
              </a:ext>
            </a:extLst>
          </p:cNvPr>
          <p:cNvSpPr>
            <a:spLocks noGrp="1"/>
          </p:cNvSpPr>
          <p:nvPr>
            <p:ph type="title"/>
          </p:nvPr>
        </p:nvSpPr>
        <p:spPr>
          <a:xfrm>
            <a:off x="838200" y="500062"/>
            <a:ext cx="10515600" cy="1325563"/>
          </a:xfrm>
        </p:spPr>
        <p:txBody>
          <a:bodyPr>
            <a:normAutofit fontScale="90000"/>
          </a:bodyPr>
          <a:lstStyle/>
          <a:p>
            <a:r>
              <a:rPr lang="en-US" sz="1800" b="1" dirty="0">
                <a:effectLst/>
                <a:latin typeface="Georgia" panose="02040502050405020303" pitchFamily="18" charset="0"/>
                <a:ea typeface="Times New Roman" panose="02020603050405020304" pitchFamily="18" charset="0"/>
                <a:cs typeface="Times New Roman" panose="02020603050405020304" pitchFamily="18" charset="0"/>
              </a:rPr>
              <a:t> </a:t>
            </a: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r>
              <a:rPr lang="en-US" sz="4900" dirty="0"/>
              <a:t>Health Care Employer Nursing Pipeline and Apprenticeship Program (3 of 5)</a:t>
            </a:r>
            <a:br>
              <a:rPr lang="en-US" sz="4900" dirty="0"/>
            </a:br>
            <a:br>
              <a:rPr lang="en-US" sz="4900" dirty="0"/>
            </a:br>
            <a:endParaRPr lang="en-US" sz="4900" dirty="0"/>
          </a:p>
        </p:txBody>
      </p:sp>
      <p:sp>
        <p:nvSpPr>
          <p:cNvPr id="3" name="Content Placeholder 2">
            <a:extLst>
              <a:ext uri="{FF2B5EF4-FFF2-40B4-BE49-F238E27FC236}">
                <a16:creationId xmlns:a16="http://schemas.microsoft.com/office/drawing/2014/main" id="{D46EE436-D8F4-0636-5A83-F4AA3CEF0A64}"/>
              </a:ext>
            </a:extLst>
          </p:cNvPr>
          <p:cNvSpPr>
            <a:spLocks noGrp="1"/>
          </p:cNvSpPr>
          <p:nvPr>
            <p:ph idx="1"/>
          </p:nvPr>
        </p:nvSpPr>
        <p:spPr/>
        <p:txBody>
          <a:bodyPr>
            <a:normAutofit lnSpcReduction="10000"/>
          </a:bodyPr>
          <a:lstStyle/>
          <a:p>
            <a:r>
              <a:rPr lang="en-US" dirty="0"/>
              <a:t>Advisory Group members provided initial input on AHS’ questions about program design. Input from 8 respondents included:</a:t>
            </a:r>
          </a:p>
          <a:p>
            <a:pPr lvl="1"/>
            <a:r>
              <a:rPr lang="en-US" dirty="0"/>
              <a:t>In addition to the health care employers described in the statute, primary care practices, pediatrics practices, and oral health practices should be eligible.</a:t>
            </a:r>
          </a:p>
          <a:p>
            <a:pPr lvl="1"/>
            <a:r>
              <a:rPr lang="en-US" dirty="0"/>
              <a:t>There are models for successful partnerships between health care providers and Vermont nursing schools today.  Respondents described partnership pipelines, apprenticeship programs, clinical rotations, and scholarship programs with a variety of Vermont educational institutions, as well as other schools in the Northeast, online programs, and high schools.  These can include pre-nursing pipeline programs and long-term care apprenticeship programs.  </a:t>
            </a:r>
          </a:p>
          <a:p>
            <a:pPr lvl="2"/>
            <a:r>
              <a:rPr lang="en-US" dirty="0"/>
              <a:t>It was noted that partnerships are needed at more provider types. </a:t>
            </a:r>
          </a:p>
          <a:p>
            <a:pPr lvl="1"/>
            <a:endParaRPr lang="en-US" dirty="0"/>
          </a:p>
          <a:p>
            <a:pPr lvl="1"/>
            <a:endParaRPr lang="en-US" dirty="0"/>
          </a:p>
          <a:p>
            <a:endParaRPr lang="en-US" dirty="0"/>
          </a:p>
        </p:txBody>
      </p:sp>
    </p:spTree>
    <p:extLst>
      <p:ext uri="{BB962C8B-B14F-4D97-AF65-F5344CB8AC3E}">
        <p14:creationId xmlns:p14="http://schemas.microsoft.com/office/powerpoint/2010/main" val="3578568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2861-8D75-BC8E-EF1B-CAB788C5F656}"/>
              </a:ext>
            </a:extLst>
          </p:cNvPr>
          <p:cNvSpPr>
            <a:spLocks noGrp="1"/>
          </p:cNvSpPr>
          <p:nvPr>
            <p:ph type="title"/>
          </p:nvPr>
        </p:nvSpPr>
        <p:spPr>
          <a:xfrm>
            <a:off x="838200" y="500062"/>
            <a:ext cx="10515600" cy="1325563"/>
          </a:xfrm>
        </p:spPr>
        <p:txBody>
          <a:bodyPr>
            <a:normAutofit fontScale="90000"/>
          </a:bodyPr>
          <a:lstStyle/>
          <a:p>
            <a:r>
              <a:rPr lang="en-US" sz="1800" b="1" dirty="0">
                <a:effectLst/>
                <a:latin typeface="Georgia" panose="02040502050405020303" pitchFamily="18" charset="0"/>
                <a:ea typeface="Times New Roman" panose="02020603050405020304" pitchFamily="18" charset="0"/>
                <a:cs typeface="Times New Roman" panose="02020603050405020304" pitchFamily="18" charset="0"/>
              </a:rPr>
              <a:t> </a:t>
            </a: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r>
              <a:rPr lang="en-US" sz="4900" dirty="0"/>
              <a:t>Health Care Employer Nursing Pipeline and Apprenticeship Program (4 of 5)</a:t>
            </a:r>
            <a:br>
              <a:rPr lang="en-US" sz="4900" dirty="0"/>
            </a:br>
            <a:br>
              <a:rPr lang="en-US" sz="4900" dirty="0"/>
            </a:br>
            <a:endParaRPr lang="en-US" sz="4900" dirty="0"/>
          </a:p>
        </p:txBody>
      </p:sp>
      <p:sp>
        <p:nvSpPr>
          <p:cNvPr id="3" name="Content Placeholder 2">
            <a:extLst>
              <a:ext uri="{FF2B5EF4-FFF2-40B4-BE49-F238E27FC236}">
                <a16:creationId xmlns:a16="http://schemas.microsoft.com/office/drawing/2014/main" id="{D46EE436-D8F4-0636-5A83-F4AA3CEF0A64}"/>
              </a:ext>
            </a:extLst>
          </p:cNvPr>
          <p:cNvSpPr>
            <a:spLocks noGrp="1"/>
          </p:cNvSpPr>
          <p:nvPr>
            <p:ph idx="1"/>
          </p:nvPr>
        </p:nvSpPr>
        <p:spPr>
          <a:xfrm>
            <a:off x="566738" y="2006600"/>
            <a:ext cx="10515600" cy="4351338"/>
          </a:xfrm>
        </p:spPr>
        <p:txBody>
          <a:bodyPr>
            <a:normAutofit/>
          </a:bodyPr>
          <a:lstStyle/>
          <a:p>
            <a:pPr>
              <a:lnSpc>
                <a:spcPct val="110000"/>
              </a:lnSpc>
            </a:pPr>
            <a:r>
              <a:rPr lang="en-US" dirty="0"/>
              <a:t>Respondents noted challenges such as:</a:t>
            </a:r>
          </a:p>
          <a:p>
            <a:pPr lvl="1">
              <a:lnSpc>
                <a:spcPct val="100000"/>
              </a:lnSpc>
              <a:spcBef>
                <a:spcPts val="0"/>
              </a:spcBef>
            </a:pPr>
            <a:r>
              <a:rPr lang="en-US" dirty="0"/>
              <a:t>Resource challenges with running apprenticeship programs.</a:t>
            </a:r>
          </a:p>
          <a:p>
            <a:pPr lvl="1">
              <a:lnSpc>
                <a:spcPct val="100000"/>
              </a:lnSpc>
              <a:spcBef>
                <a:spcPts val="0"/>
              </a:spcBef>
            </a:pPr>
            <a:r>
              <a:rPr lang="en-US" dirty="0"/>
              <a:t>Insufficient nurse educators (lack of competitive pay) and nursing program slots.</a:t>
            </a:r>
          </a:p>
          <a:p>
            <a:pPr lvl="1">
              <a:lnSpc>
                <a:spcPct val="100000"/>
              </a:lnSpc>
              <a:spcBef>
                <a:spcPts val="0"/>
              </a:spcBef>
            </a:pPr>
            <a:r>
              <a:rPr lang="en-US" dirty="0"/>
              <a:t>Not all providers will be able to participate financially, which is a requirement of the program.  This includes some of the hospital respondents.</a:t>
            </a:r>
          </a:p>
          <a:p>
            <a:pPr lvl="2">
              <a:lnSpc>
                <a:spcPct val="100000"/>
              </a:lnSpc>
              <a:spcBef>
                <a:spcPts val="0"/>
              </a:spcBef>
            </a:pPr>
            <a:r>
              <a:rPr lang="en-US" dirty="0"/>
              <a:t>From the perspective of nursing schools, students have left programs due to the need for financial assistance.  Hospital respondents noted some staff need transportation, housing, childcare, food, family necessities, and uniforms as well as for educational needs such as board exam study support and reexamination funding. </a:t>
            </a:r>
          </a:p>
          <a:p>
            <a:pPr lvl="1"/>
            <a:endParaRPr lang="en-US" dirty="0">
              <a:latin typeface="Georgia" panose="02040502050405020303" pitchFamily="18" charset="0"/>
              <a:cs typeface="Times New Roman" panose="02020603050405020304" pitchFamily="18" charset="0"/>
            </a:endParaRPr>
          </a:p>
          <a:p>
            <a:pPr lvl="1"/>
            <a:endParaRPr lang="en-US" dirty="0">
              <a:latin typeface="Georgia" panose="02040502050405020303" pitchFamily="18" charset="0"/>
              <a:cs typeface="Times New Roman" panose="02020603050405020304" pitchFamily="18" charset="0"/>
            </a:endParaRPr>
          </a:p>
          <a:p>
            <a:endParaRPr lang="en-US" dirty="0"/>
          </a:p>
          <a:p>
            <a:pPr lvl="1"/>
            <a:endParaRPr lang="en-US" dirty="0"/>
          </a:p>
          <a:p>
            <a:endParaRPr lang="en-US" dirty="0"/>
          </a:p>
        </p:txBody>
      </p:sp>
    </p:spTree>
    <p:extLst>
      <p:ext uri="{BB962C8B-B14F-4D97-AF65-F5344CB8AC3E}">
        <p14:creationId xmlns:p14="http://schemas.microsoft.com/office/powerpoint/2010/main" val="193415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2861-8D75-BC8E-EF1B-CAB788C5F656}"/>
              </a:ext>
            </a:extLst>
          </p:cNvPr>
          <p:cNvSpPr>
            <a:spLocks noGrp="1"/>
          </p:cNvSpPr>
          <p:nvPr>
            <p:ph type="title"/>
          </p:nvPr>
        </p:nvSpPr>
        <p:spPr>
          <a:xfrm>
            <a:off x="838200" y="500062"/>
            <a:ext cx="10515600" cy="1325563"/>
          </a:xfrm>
        </p:spPr>
        <p:txBody>
          <a:bodyPr>
            <a:normAutofit fontScale="90000"/>
          </a:bodyPr>
          <a:lstStyle/>
          <a:p>
            <a:r>
              <a:rPr lang="en-US" sz="1800" b="1" dirty="0">
                <a:effectLst/>
                <a:latin typeface="Georgia" panose="02040502050405020303" pitchFamily="18" charset="0"/>
                <a:ea typeface="Times New Roman" panose="02020603050405020304" pitchFamily="18" charset="0"/>
                <a:cs typeface="Times New Roman" panose="02020603050405020304" pitchFamily="18" charset="0"/>
              </a:rPr>
              <a:t> </a:t>
            </a: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br>
              <a:rPr lang="en-US" sz="1800" b="1" dirty="0">
                <a:effectLst/>
                <a:latin typeface="Georgia" panose="02040502050405020303" pitchFamily="18" charset="0"/>
                <a:ea typeface="Times New Roman" panose="02020603050405020304" pitchFamily="18" charset="0"/>
                <a:cs typeface="Times New Roman" panose="02020603050405020304" pitchFamily="18" charset="0"/>
              </a:rPr>
            </a:br>
            <a:r>
              <a:rPr lang="en-US" sz="4900" dirty="0"/>
              <a:t>Health Care Employer Nursing Pipeline and Apprenticeship Program (5 of 5)</a:t>
            </a:r>
            <a:br>
              <a:rPr lang="en-US" sz="4900" dirty="0"/>
            </a:br>
            <a:br>
              <a:rPr lang="en-US" sz="4900" dirty="0"/>
            </a:br>
            <a:endParaRPr lang="en-US" sz="4900" dirty="0"/>
          </a:p>
        </p:txBody>
      </p:sp>
      <p:sp>
        <p:nvSpPr>
          <p:cNvPr id="3" name="Content Placeholder 2">
            <a:extLst>
              <a:ext uri="{FF2B5EF4-FFF2-40B4-BE49-F238E27FC236}">
                <a16:creationId xmlns:a16="http://schemas.microsoft.com/office/drawing/2014/main" id="{D46EE436-D8F4-0636-5A83-F4AA3CEF0A64}"/>
              </a:ext>
            </a:extLst>
          </p:cNvPr>
          <p:cNvSpPr>
            <a:spLocks noGrp="1"/>
          </p:cNvSpPr>
          <p:nvPr>
            <p:ph idx="1"/>
          </p:nvPr>
        </p:nvSpPr>
        <p:spPr>
          <a:xfrm>
            <a:off x="566738" y="2006600"/>
            <a:ext cx="10515600" cy="4351338"/>
          </a:xfrm>
        </p:spPr>
        <p:txBody>
          <a:bodyPr>
            <a:normAutofit/>
          </a:bodyPr>
          <a:lstStyle/>
          <a:p>
            <a:pPr>
              <a:lnSpc>
                <a:spcPct val="110000"/>
              </a:lnSpc>
            </a:pPr>
            <a:r>
              <a:rPr lang="en-US" dirty="0"/>
              <a:t>Respondents’ indicated areas that could benefit from state support and coordination.  These include:</a:t>
            </a:r>
          </a:p>
          <a:p>
            <a:pPr lvl="1">
              <a:lnSpc>
                <a:spcPct val="110000"/>
              </a:lnSpc>
            </a:pPr>
            <a:r>
              <a:rPr lang="en-US" dirty="0"/>
              <a:t>Program administration,</a:t>
            </a:r>
          </a:p>
          <a:p>
            <a:pPr lvl="2">
              <a:lnSpc>
                <a:spcPct val="110000"/>
              </a:lnSpc>
            </a:pPr>
            <a:r>
              <a:rPr lang="en-US" dirty="0"/>
              <a:t>Centralization to help manage programs across the state or funding for onsite coordination of the program</a:t>
            </a:r>
          </a:p>
          <a:p>
            <a:pPr lvl="1">
              <a:lnSpc>
                <a:spcPct val="110000"/>
              </a:lnSpc>
            </a:pPr>
            <a:r>
              <a:rPr lang="en-US" dirty="0"/>
              <a:t>Fostering connections between schools of nursing and facilities,</a:t>
            </a:r>
          </a:p>
          <a:p>
            <a:pPr lvl="1">
              <a:lnSpc>
                <a:spcPct val="110000"/>
              </a:lnSpc>
            </a:pPr>
            <a:r>
              <a:rPr lang="en-US" dirty="0"/>
              <a:t>A centralized clinical placement system for all educators and employers,</a:t>
            </a:r>
          </a:p>
          <a:p>
            <a:pPr lvl="1">
              <a:lnSpc>
                <a:spcPct val="110000"/>
              </a:lnSpc>
            </a:pPr>
            <a:r>
              <a:rPr lang="en-US" dirty="0"/>
              <a:t>Information about available resources and economic supports for employees in the pipeline.  </a:t>
            </a:r>
            <a:endParaRPr lang="en-US" dirty="0">
              <a:latin typeface="Georgia" panose="02040502050405020303" pitchFamily="18" charset="0"/>
              <a:cs typeface="Times New Roman" panose="02020603050405020304" pitchFamily="18" charset="0"/>
            </a:endParaRPr>
          </a:p>
          <a:p>
            <a:pPr lvl="1"/>
            <a:endParaRPr lang="en-US" dirty="0">
              <a:latin typeface="Georgia" panose="02040502050405020303" pitchFamily="18" charset="0"/>
              <a:cs typeface="Times New Roman" panose="02020603050405020304" pitchFamily="18" charset="0"/>
            </a:endParaRPr>
          </a:p>
          <a:p>
            <a:endParaRPr lang="en-US" dirty="0"/>
          </a:p>
          <a:p>
            <a:pPr lvl="1"/>
            <a:endParaRPr lang="en-US" dirty="0"/>
          </a:p>
          <a:p>
            <a:endParaRPr lang="en-US" dirty="0"/>
          </a:p>
        </p:txBody>
      </p:sp>
    </p:spTree>
    <p:extLst>
      <p:ext uri="{BB962C8B-B14F-4D97-AF65-F5344CB8AC3E}">
        <p14:creationId xmlns:p14="http://schemas.microsoft.com/office/powerpoint/2010/main" val="2511048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842</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Health Care Workforce Strategic Plan Advisory Group</vt:lpstr>
      <vt:lpstr>Premium Pay for Workforce Recruitment and Retention Program Update (1 of 2)</vt:lpstr>
      <vt:lpstr>Premium Pay for Workforce Recruitment and Retention Program Update (2 of 2)</vt:lpstr>
      <vt:lpstr>    Health Care Employer Nursing Pipeline and Apprenticeship Program (1 of 5)  </vt:lpstr>
      <vt:lpstr>    Health Care Employer Nursing Pipeline and Apprenticeship Program (2 of 5)  </vt:lpstr>
      <vt:lpstr>    Health Care Employer Nursing Pipeline and Apprenticeship Program (3 of 5)  </vt:lpstr>
      <vt:lpstr>    Health Care Employer Nursing Pipeline and Apprenticeship Program (4 of 5)  </vt:lpstr>
      <vt:lpstr>    Health Care Employer Nursing Pipeline and Apprenticeship Program (5 of 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Workforce Strategic Plan Advisory Group</dc:title>
  <dc:creator>Trafton, Wendy</dc:creator>
  <cp:lastModifiedBy>Trafton, Wendy</cp:lastModifiedBy>
  <cp:revision>1</cp:revision>
  <dcterms:created xsi:type="dcterms:W3CDTF">2022-09-16T11:58:22Z</dcterms:created>
  <dcterms:modified xsi:type="dcterms:W3CDTF">2022-09-19T20:42:23Z</dcterms:modified>
</cp:coreProperties>
</file>