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50_5ED1EB71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5" r:id="rId2"/>
    <p:sldId id="333" r:id="rId3"/>
    <p:sldId id="335" r:id="rId4"/>
    <p:sldId id="336" r:id="rId5"/>
    <p:sldId id="337" r:id="rId6"/>
    <p:sldId id="256" r:id="rId7"/>
    <p:sldId id="348" r:id="rId8"/>
    <p:sldId id="358" r:id="rId9"/>
    <p:sldId id="328" r:id="rId10"/>
    <p:sldId id="351" r:id="rId11"/>
    <p:sldId id="352" r:id="rId12"/>
    <p:sldId id="353" r:id="rId13"/>
    <p:sldId id="357" r:id="rId14"/>
    <p:sldId id="3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13F68-D2D7-C4DC-73CD-254B452AD77B}" name="Thomas  Cheney" initials="TC" userId="S::Cheney@vsac.org::bb5171d4-3296-47d7-8eaa-c006e0a643b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 Cheney" initials="TC" lastIdx="3" clrIdx="0">
    <p:extLst>
      <p:ext uri="{19B8F6BF-5375-455C-9EA6-DF929625EA0E}">
        <p15:presenceInfo xmlns:p15="http://schemas.microsoft.com/office/powerpoint/2012/main" userId="S::Cheney@vsac.org::bb5171d4-3296-47d7-8eaa-c006e0a643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585"/>
    <a:srgbClr val="FFFFFF"/>
    <a:srgbClr val="0F4244"/>
    <a:srgbClr val="FBCD09"/>
    <a:srgbClr val="EF7124"/>
    <a:srgbClr val="015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66275" autoAdjust="0"/>
  </p:normalViewPr>
  <p:slideViewPr>
    <p:cSldViewPr snapToGrid="0">
      <p:cViewPr varScale="1">
        <p:scale>
          <a:sx n="53" d="100"/>
          <a:sy n="53" d="100"/>
        </p:scale>
        <p:origin x="142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50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omments/modernComment_150_5ED1EB7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EA7675-C255-49FE-93FC-F5D02A0294B2}" authorId="{BDE13F68-D2D7-C4DC-73CD-254B452AD77B}" created="2022-02-01T15:29:09.11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90815601" sldId="336"/>
      <ac:spMk id="9" creationId="{FFF476BB-5BBE-4E17-936C-307C74E884BB}"/>
    </ac:deMkLst>
    <p188:txBody>
      <a:bodyPr/>
      <a:lstStyle/>
      <a:p>
        <a:r>
          <a:rPr lang="en-US"/>
          <a:t>@amanda I'm wondering if there are any other orgs we should add to this list?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D7039-0CB7-48CC-BCDA-99148CD788B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045FB-3905-454C-9D13-0A40B85C9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5FB-3905-454C-9D13-0A40B85C98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3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5FB-3905-454C-9D13-0A40B85C98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57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5FB-3905-454C-9D13-0A40B85C98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18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5FB-3905-454C-9D13-0A40B85C98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72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5FB-3905-454C-9D13-0A40B85C98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67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5FB-3905-454C-9D13-0A40B85C98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5FB-3905-454C-9D13-0A40B85C98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5FB-3905-454C-9D13-0A40B85C98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7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5FB-3905-454C-9D13-0A40B85C98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8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5FB-3905-454C-9D13-0A40B85C98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2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5FB-3905-454C-9D13-0A40B85C98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5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5FB-3905-454C-9D13-0A40B85C98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06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5FB-3905-454C-9D13-0A40B85C98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0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5FB-3905-454C-9D13-0A40B85C98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0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B33D7-D5BC-4937-A1AB-292896D39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E0EE3-8437-4194-88AD-662F79B30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858E6-D910-4F8E-B26E-0E1BE456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A46D-DEB4-40C4-B213-033978BD1FF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DE968-D25E-4765-BB18-AA176D5A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EE7B3-AC57-4A05-9FD5-1282A8D1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A6D3-2D31-46EE-882A-3F475DE9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BDF0-84AA-421C-8CFF-8176032E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25FF2-535C-4CC6-9F3F-2B25719F0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70197-CA60-475A-A3E6-2BCA14E8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A46D-DEB4-40C4-B213-033978BD1FF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DFE-88A0-4282-A736-187B2B94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782DA-F46B-4A44-9689-8C05E401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A6D3-2D31-46EE-882A-3F475DE9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9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DFD21-571E-44D0-90D6-4B821AC13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B053B-C180-474F-AC44-75D0F5CFC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F9A87-3E74-4C2D-A812-D532F6D1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A46D-DEB4-40C4-B213-033978BD1FF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5D992-09FC-4B5A-81C0-2FCE81B6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D29E1-4117-44B3-9D33-79040E40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A6D3-2D31-46EE-882A-3F475DE9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1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D0365-3EB4-4370-A5FA-D818262E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1B6E8-CF7E-4828-A8B9-C1A0E49B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5FBC3-6D5C-4158-9ED4-F87573DC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A46D-DEB4-40C4-B213-033978BD1FF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D3FF4-CDDC-4126-9E26-1E531EFA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FA15C-4E65-44CB-B108-2849B4EE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A6D3-2D31-46EE-882A-3F475DE9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7E605-7C90-4BBE-8AEF-E36D2372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34342-8801-4AD0-A7FF-5558819B9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952E0-F9D3-4A1B-AE85-572A53E0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A46D-DEB4-40C4-B213-033978BD1FF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5D145-A754-4F0F-84E9-8B705E0B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A3E00-5E44-41CA-ACEB-B41DB4F6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A6D3-2D31-46EE-882A-3F475DE9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0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C257C-FF3C-4B13-A152-22C9FA2A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2DDCB-5479-426C-87C1-046D87538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B2AF5-1D6D-4482-BCE1-5E89113A4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5359F-EE61-4672-9C99-90232678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A46D-DEB4-40C4-B213-033978BD1FF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CEC57-285D-41A8-8546-19F86C33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8E7C4-B025-4EB6-8A82-228E3754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A6D3-2D31-46EE-882A-3F475DE9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2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3638C-14C8-478D-8F2C-B43866D4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255AB-147D-44F3-ACBD-8DE3A3EEB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6F25C-017B-4DAB-9BAE-AFC73C214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F1185-F915-4FD3-B6D0-41B25CA33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BE9D52-B1E9-4631-92A7-42D5D5435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8F3074-BD60-485F-A5DD-2F6F68D8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A46D-DEB4-40C4-B213-033978BD1FF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BEFA39-0241-43A4-BD8E-2DDC16D6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DBC1EE-322E-43DD-B8D3-D1C000CB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A6D3-2D31-46EE-882A-3F475DE9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2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94AB-B234-49E5-80A4-49FBC4FC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D3D85-5E80-42EF-9CFC-9A34ABBF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A46D-DEB4-40C4-B213-033978BD1FF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DA4CA-5D74-422A-BFE6-55984A8A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4743B-9C4F-4C84-AED5-CADED5A7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A6D3-2D31-46EE-882A-3F475DE9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6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8D04C-4248-46C0-86DF-E2C279BB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A46D-DEB4-40C4-B213-033978BD1FF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B807A-9396-462C-BAD6-3B07E8B6B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628C1-554A-4B06-BB83-F162B97C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A6D3-2D31-46EE-882A-3F475DE9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0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AE59-3180-4A54-9557-89485B4B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76296-543E-4058-B107-EF26EAF3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DB2D8-9A07-4B5E-A87B-DF75E5D24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2DB41-69F3-4684-8E18-910383FE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A46D-DEB4-40C4-B213-033978BD1FF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C8E16-8B84-4B8C-9E80-5D810B1F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ADF8C-0320-462E-9444-FA8A7F10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A6D3-2D31-46EE-882A-3F475DE9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8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4B8CD-1560-43E6-B86B-822C6C4C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DC74CC-0561-454A-8EC4-AC9C5E56F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874FB-79B6-4EE1-8099-460404289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73CD4-2CDE-40FB-9C2B-C1916CFB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A46D-DEB4-40C4-B213-033978BD1FF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1C6A1-FC43-4C52-9E55-1DBADA3C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D6913-3D7C-4ADE-B9D3-905157DE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A6D3-2D31-46EE-882A-3F475DE9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0ACA2-7EE3-4EEB-8CB4-25CD7FE4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58A1E-2412-4BC7-8998-C29EBA1B6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F312B-D9E8-43E8-BB0D-94E64E956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A46D-DEB4-40C4-B213-033978BD1FF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97312-B913-43E9-B20E-A368FAF94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5D7FA-99D8-477E-A994-4F89EEF31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A6D3-2D31-46EE-882A-3F475DE9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myfuturevt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advancev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myfuturevt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vancevermont.org/" TargetMode="External"/><Relationship Id="rId11" Type="http://schemas.openxmlformats.org/officeDocument/2006/relationships/image" Target="../media/image2.png"/><Relationship Id="rId5" Type="http://schemas.openxmlformats.org/officeDocument/2006/relationships/hyperlink" Target="mailto:cheney@advancevermont.org" TargetMode="External"/><Relationship Id="rId10" Type="http://schemas.openxmlformats.org/officeDocument/2006/relationships/hyperlink" Target="https://www.linkedin.com/company/advancevt" TargetMode="External"/><Relationship Id="rId4" Type="http://schemas.openxmlformats.org/officeDocument/2006/relationships/hyperlink" Target="mailto:chase@advancevermont.org" TargetMode="External"/><Relationship Id="rId9" Type="http://schemas.openxmlformats.org/officeDocument/2006/relationships/hyperlink" Target="https://www.facebook.com/advancev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0_5ED1EB7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www.myfuturevt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myfuturev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785A6D-297F-3148-AB33-E98007988DFD}"/>
              </a:ext>
            </a:extLst>
          </p:cNvPr>
          <p:cNvSpPr txBox="1"/>
          <p:nvPr/>
        </p:nvSpPr>
        <p:spPr>
          <a:xfrm>
            <a:off x="600277" y="4532568"/>
            <a:ext cx="9016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77"/>
                <a:cs typeface="Khand" panose="02000000000000000000" pitchFamily="2" charset="77"/>
              </a:rPr>
              <a:t>Amanda Chase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77"/>
                <a:cs typeface="Khand" panose="02000000000000000000" pitchFamily="2" charset="77"/>
              </a:rPr>
              <a:t>Ed.D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77"/>
                <a:cs typeface="Khand" panose="02000000000000000000" pitchFamily="2" charset="77"/>
              </a:rPr>
              <a:t>, Director of Strategic Engagement (she/her)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77"/>
                <a:cs typeface="Khand" panose="02000000000000000000" pitchFamily="2" charset="77"/>
              </a:rPr>
              <a:t>Tom Cheney, Executive Director (he/him)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Source Sans Pro" panose="020B0503030403020204" pitchFamily="34" charset="77"/>
              <a:cs typeface="Khand" panose="02000000000000000000" pitchFamily="2" charset="77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Source Sans Pro" panose="020B0503030403020204" pitchFamily="34" charset="77"/>
              <a:cs typeface="Khand" panose="02000000000000000000" pitchFamily="2" charset="77"/>
            </a:endParaRPr>
          </a:p>
        </p:txBody>
      </p:sp>
      <p:grpSp>
        <p:nvGrpSpPr>
          <p:cNvPr id="7" name="Group 6" descr="Connecting Vermonters with &#10;Career and Education Resources">
            <a:extLst>
              <a:ext uri="{FF2B5EF4-FFF2-40B4-BE49-F238E27FC236}">
                <a16:creationId xmlns:a16="http://schemas.microsoft.com/office/drawing/2014/main" id="{0C712616-BBA0-4DCA-AF07-248B8C86AB93}"/>
              </a:ext>
            </a:extLst>
          </p:cNvPr>
          <p:cNvGrpSpPr/>
          <p:nvPr/>
        </p:nvGrpSpPr>
        <p:grpSpPr>
          <a:xfrm>
            <a:off x="903192" y="2262988"/>
            <a:ext cx="9239272" cy="1754326"/>
            <a:chOff x="1519881" y="2252356"/>
            <a:chExt cx="9239272" cy="17543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D894F20-A7D2-E843-A0AD-0851D8C8D407}"/>
                </a:ext>
              </a:extLst>
            </p:cNvPr>
            <p:cNvSpPr txBox="1"/>
            <p:nvPr/>
          </p:nvSpPr>
          <p:spPr>
            <a:xfrm>
              <a:off x="1742302" y="2252356"/>
              <a:ext cx="901685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0F4244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Connecting Vermonters with </a:t>
              </a:r>
            </a:p>
            <a:p>
              <a:r>
                <a:rPr lang="en-US" sz="5400" dirty="0">
                  <a:solidFill>
                    <a:srgbClr val="0F4244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Career and Education Resources.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ECEA258-88D4-834D-9AF7-5E378894F633}"/>
                </a:ext>
              </a:extLst>
            </p:cNvPr>
            <p:cNvCxnSpPr>
              <a:cxnSpLocks/>
            </p:cNvCxnSpPr>
            <p:nvPr/>
          </p:nvCxnSpPr>
          <p:spPr>
            <a:xfrm>
              <a:off x="1519881" y="2252356"/>
              <a:ext cx="0" cy="704336"/>
            </a:xfrm>
            <a:prstGeom prst="line">
              <a:avLst/>
            </a:prstGeom>
            <a:ln w="114300">
              <a:solidFill>
                <a:srgbClr val="EF71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MyFutureVT Logo&#10;">
            <a:hlinkClick r:id="rId4"/>
            <a:extLst>
              <a:ext uri="{FF2B5EF4-FFF2-40B4-BE49-F238E27FC236}">
                <a16:creationId xmlns:a16="http://schemas.microsoft.com/office/drawing/2014/main" id="{49E928E9-6A8A-472C-A8D3-1AA33689D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09" y="208040"/>
            <a:ext cx="5842318" cy="17372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0A1D87-A9C9-410B-9A95-5D0E3EB47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7731" y="102550"/>
            <a:ext cx="2546647" cy="700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2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41F233-D723-A24E-8E0E-CB90DDC59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112" y="0"/>
            <a:ext cx="6492239" cy="2240280"/>
          </a:xfrm>
          <a:prstGeom prst="rect">
            <a:avLst/>
          </a:prstGeom>
        </p:spPr>
      </p:pic>
      <p:grpSp>
        <p:nvGrpSpPr>
          <p:cNvPr id="11" name="Group 10" descr="Career Exploration &amp; Preparation">
            <a:extLst>
              <a:ext uri="{FF2B5EF4-FFF2-40B4-BE49-F238E27FC236}">
                <a16:creationId xmlns:a16="http://schemas.microsoft.com/office/drawing/2014/main" id="{F092C67A-F45E-4071-9622-CDC91F3E1555}"/>
              </a:ext>
            </a:extLst>
          </p:cNvPr>
          <p:cNvGrpSpPr/>
          <p:nvPr/>
        </p:nvGrpSpPr>
        <p:grpSpPr>
          <a:xfrm>
            <a:off x="655434" y="444192"/>
            <a:ext cx="4547286" cy="1428020"/>
            <a:chOff x="622431" y="1304982"/>
            <a:chExt cx="4547286" cy="14280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2FBE5B-97A9-1847-BEE7-140957EC6FEC}"/>
                </a:ext>
              </a:extLst>
            </p:cNvPr>
            <p:cNvSpPr txBox="1"/>
            <p:nvPr/>
          </p:nvSpPr>
          <p:spPr>
            <a:xfrm>
              <a:off x="622431" y="1304982"/>
              <a:ext cx="4547286" cy="1181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80"/>
                </a:lnSpc>
              </a:pPr>
              <a:r>
                <a:rPr lang="en-US" sz="4400" dirty="0">
                  <a:solidFill>
                    <a:schemeClr val="bg1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Career Exploration &amp; Preparation</a:t>
              </a:r>
              <a:endParaRPr lang="en-US" sz="3600" dirty="0">
                <a:solidFill>
                  <a:schemeClr val="bg1"/>
                </a:solidFill>
                <a:latin typeface="Khand" panose="02000000000000000000" pitchFamily="2" charset="77"/>
                <a:cs typeface="Khand" panose="02000000000000000000" pitchFamily="2" charset="77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6A5DE42-AE46-864D-8F00-44914760E39A}"/>
                </a:ext>
              </a:extLst>
            </p:cNvPr>
            <p:cNvCxnSpPr>
              <a:cxnSpLocks/>
            </p:cNvCxnSpPr>
            <p:nvPr/>
          </p:nvCxnSpPr>
          <p:spPr>
            <a:xfrm>
              <a:off x="830753" y="2733002"/>
              <a:ext cx="4130642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BF8CEAF-2CA6-9748-B386-945520420E01}"/>
              </a:ext>
            </a:extLst>
          </p:cNvPr>
          <p:cNvSpPr txBox="1"/>
          <p:nvPr/>
        </p:nvSpPr>
        <p:spPr>
          <a:xfrm>
            <a:off x="655434" y="2176971"/>
            <a:ext cx="4895432" cy="360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Careers database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 &amp; interest assessments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Exploration tools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search tips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77"/>
                <a:cs typeface="Khand" panose="02000000000000000000" pitchFamily="2" charset="77"/>
              </a:rPr>
              <a:t>.</a:t>
            </a:r>
          </a:p>
        </p:txBody>
      </p:sp>
      <p:pic>
        <p:nvPicPr>
          <p:cNvPr id="5" name="Picture 4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620F5DEC-63DE-854E-B043-813D1BF28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89" y="376054"/>
            <a:ext cx="1496158" cy="1496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17574D-54FC-8541-B649-F5FB2FD54883}"/>
              </a:ext>
            </a:extLst>
          </p:cNvPr>
          <p:cNvSpPr txBox="1"/>
          <p:nvPr/>
        </p:nvSpPr>
        <p:spPr>
          <a:xfrm>
            <a:off x="7580293" y="873030"/>
            <a:ext cx="3605618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3200" dirty="0">
                <a:solidFill>
                  <a:srgbClr val="0F4244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EXPLORE CAREERS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B7D5B2-487C-41C5-BA0E-EE7C11AAB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02113" y="2679566"/>
            <a:ext cx="6492239" cy="4178434"/>
            <a:chOff x="5702113" y="2679566"/>
            <a:chExt cx="6492239" cy="417843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09DE960-C605-0244-B849-19A5A7DB2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5702113" y="4617720"/>
              <a:ext cx="6492239" cy="2240280"/>
            </a:xfrm>
            <a:prstGeom prst="rect">
              <a:avLst/>
            </a:prstGeom>
          </p:spPr>
        </p:pic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E7AFA72-54E4-F34C-98EA-ABAAFDE6C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2889" y="2679566"/>
              <a:ext cx="1496158" cy="1496158"/>
            </a:xfrm>
            <a:prstGeom prst="rect">
              <a:avLst/>
            </a:prstGeom>
          </p:spPr>
        </p:pic>
        <p:pic>
          <p:nvPicPr>
            <p:cNvPr id="7" name="Picture 6" descr="A black and yellow logo&#10;&#10;Description automatically generated with low confidence">
              <a:extLst>
                <a:ext uri="{FF2B5EF4-FFF2-40B4-BE49-F238E27FC236}">
                  <a16:creationId xmlns:a16="http://schemas.microsoft.com/office/drawing/2014/main" id="{6DE47512-F1CD-1742-B789-61152D49C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2889" y="4860144"/>
              <a:ext cx="1496158" cy="149615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0B80FF-0803-3F40-988A-49D67DF59729}"/>
                </a:ext>
              </a:extLst>
            </p:cNvPr>
            <p:cNvSpPr txBox="1"/>
            <p:nvPr/>
          </p:nvSpPr>
          <p:spPr>
            <a:xfrm>
              <a:off x="7499092" y="3179588"/>
              <a:ext cx="4494476" cy="56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3200" dirty="0">
                  <a:solidFill>
                    <a:srgbClr val="0F4244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FIND TRAINING AND EDUCATION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A23811-FBC3-E44A-8039-975DB6D7BAF7}"/>
                </a:ext>
              </a:extLst>
            </p:cNvPr>
            <p:cNvSpPr txBox="1"/>
            <p:nvPr/>
          </p:nvSpPr>
          <p:spPr>
            <a:xfrm>
              <a:off x="7580293" y="5299164"/>
              <a:ext cx="3605618" cy="61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3200" dirty="0">
                  <a:solidFill>
                    <a:srgbClr val="0F4244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GET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141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41F233-D723-A24E-8E0E-CB90DDC59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02112" y="0"/>
            <a:ext cx="6492239" cy="2240280"/>
          </a:xfrm>
          <a:prstGeom prst="rect">
            <a:avLst/>
          </a:prstGeom>
        </p:spPr>
      </p:pic>
      <p:grpSp>
        <p:nvGrpSpPr>
          <p:cNvPr id="11" name="Group 10" descr="Education &amp; Training Information&#10;">
            <a:extLst>
              <a:ext uri="{FF2B5EF4-FFF2-40B4-BE49-F238E27FC236}">
                <a16:creationId xmlns:a16="http://schemas.microsoft.com/office/drawing/2014/main" id="{F092C67A-F45E-4071-9622-CDC91F3E1555}"/>
              </a:ext>
            </a:extLst>
          </p:cNvPr>
          <p:cNvGrpSpPr/>
          <p:nvPr/>
        </p:nvGrpSpPr>
        <p:grpSpPr>
          <a:xfrm>
            <a:off x="655434" y="444192"/>
            <a:ext cx="4547286" cy="1428020"/>
            <a:chOff x="622431" y="1304982"/>
            <a:chExt cx="4547286" cy="14280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2FBE5B-97A9-1847-BEE7-140957EC6FEC}"/>
                </a:ext>
              </a:extLst>
            </p:cNvPr>
            <p:cNvSpPr txBox="1"/>
            <p:nvPr/>
          </p:nvSpPr>
          <p:spPr>
            <a:xfrm>
              <a:off x="622431" y="1304982"/>
              <a:ext cx="4547286" cy="1181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80"/>
                </a:lnSpc>
              </a:pPr>
              <a:r>
                <a:rPr lang="en-US" sz="4400" dirty="0">
                  <a:solidFill>
                    <a:schemeClr val="bg1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Education &amp; Training Information</a:t>
              </a:r>
              <a:endParaRPr lang="en-US" sz="3600" dirty="0">
                <a:solidFill>
                  <a:schemeClr val="bg1"/>
                </a:solidFill>
                <a:latin typeface="Khand" panose="02000000000000000000" pitchFamily="2" charset="77"/>
                <a:cs typeface="Khand" panose="02000000000000000000" pitchFamily="2" charset="77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6A5DE42-AE46-864D-8F00-44914760E39A}"/>
                </a:ext>
              </a:extLst>
            </p:cNvPr>
            <p:cNvCxnSpPr>
              <a:cxnSpLocks/>
            </p:cNvCxnSpPr>
            <p:nvPr/>
          </p:nvCxnSpPr>
          <p:spPr>
            <a:xfrm>
              <a:off x="830753" y="2733002"/>
              <a:ext cx="4130642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BF8CEAF-2CA6-9748-B386-945520420E01}"/>
              </a:ext>
            </a:extLst>
          </p:cNvPr>
          <p:cNvSpPr txBox="1"/>
          <p:nvPr/>
        </p:nvSpPr>
        <p:spPr>
          <a:xfrm>
            <a:off x="655434" y="2176971"/>
            <a:ext cx="4130642" cy="4952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&amp; training program database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training pathways for any stage of life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Credential explanations &amp; career connections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reduction strategies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77"/>
                <a:cs typeface="Khand" panose="02000000000000000000" pitchFamily="2" charset="77"/>
              </a:rPr>
              <a:t>.</a:t>
            </a:r>
          </a:p>
        </p:txBody>
      </p:sp>
      <p:pic>
        <p:nvPicPr>
          <p:cNvPr id="5" name="Picture 4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620F5DEC-63DE-854E-B043-813D1BF2875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89" y="376054"/>
            <a:ext cx="1496158" cy="1496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17574D-54FC-8541-B649-F5FB2FD54883}"/>
              </a:ext>
            </a:extLst>
          </p:cNvPr>
          <p:cNvSpPr txBox="1"/>
          <p:nvPr/>
        </p:nvSpPr>
        <p:spPr>
          <a:xfrm>
            <a:off x="7580293" y="873030"/>
            <a:ext cx="3605618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3200" dirty="0">
                <a:solidFill>
                  <a:srgbClr val="0F4244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EXPLORE CAREERS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9DE960-C605-0244-B849-19A5A7DB2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02113" y="4617720"/>
            <a:ext cx="6492239" cy="224028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E7AFA72-54E4-F34C-98EA-ABAAFDE6C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89" y="2679566"/>
            <a:ext cx="1496158" cy="1496158"/>
          </a:xfrm>
          <a:prstGeom prst="rect">
            <a:avLst/>
          </a:prstGeom>
        </p:spPr>
      </p:pic>
      <p:pic>
        <p:nvPicPr>
          <p:cNvPr id="7" name="Picture 6" descr="A black and yellow logo&#10;&#10;Description automatically generated with low confidence">
            <a:extLst>
              <a:ext uri="{FF2B5EF4-FFF2-40B4-BE49-F238E27FC236}">
                <a16:creationId xmlns:a16="http://schemas.microsoft.com/office/drawing/2014/main" id="{6DE47512-F1CD-1742-B789-61152D49C37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89" y="4860144"/>
            <a:ext cx="1496158" cy="14961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0B80FF-0803-3F40-988A-49D67DF59729}"/>
              </a:ext>
            </a:extLst>
          </p:cNvPr>
          <p:cNvSpPr txBox="1"/>
          <p:nvPr/>
        </p:nvSpPr>
        <p:spPr>
          <a:xfrm>
            <a:off x="7499092" y="3179588"/>
            <a:ext cx="449447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3200" dirty="0">
                <a:solidFill>
                  <a:srgbClr val="0F4244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FIND TRAINING AND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23811-FBC3-E44A-8039-975DB6D7BAF7}"/>
              </a:ext>
            </a:extLst>
          </p:cNvPr>
          <p:cNvSpPr txBox="1"/>
          <p:nvPr/>
        </p:nvSpPr>
        <p:spPr>
          <a:xfrm>
            <a:off x="7580293" y="5299164"/>
            <a:ext cx="3605618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3200" dirty="0">
                <a:solidFill>
                  <a:srgbClr val="0F4244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GET SUPPORT</a:t>
            </a:r>
          </a:p>
        </p:txBody>
      </p:sp>
    </p:spTree>
    <p:extLst>
      <p:ext uri="{BB962C8B-B14F-4D97-AF65-F5344CB8AC3E}">
        <p14:creationId xmlns:p14="http://schemas.microsoft.com/office/powerpoint/2010/main" val="1274623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41F233-D723-A24E-8E0E-CB90DDC59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02112" y="0"/>
            <a:ext cx="6492239" cy="2240280"/>
          </a:xfrm>
          <a:prstGeom prst="rect">
            <a:avLst/>
          </a:prstGeom>
        </p:spPr>
      </p:pic>
      <p:grpSp>
        <p:nvGrpSpPr>
          <p:cNvPr id="11" name="Group 10" descr="Career &amp; Education Resources">
            <a:extLst>
              <a:ext uri="{FF2B5EF4-FFF2-40B4-BE49-F238E27FC236}">
                <a16:creationId xmlns:a16="http://schemas.microsoft.com/office/drawing/2014/main" id="{F092C67A-F45E-4071-9622-CDC91F3E1555}"/>
              </a:ext>
            </a:extLst>
          </p:cNvPr>
          <p:cNvGrpSpPr/>
          <p:nvPr/>
        </p:nvGrpSpPr>
        <p:grpSpPr>
          <a:xfrm>
            <a:off x="655434" y="444192"/>
            <a:ext cx="4547286" cy="1428020"/>
            <a:chOff x="622431" y="1304982"/>
            <a:chExt cx="4547286" cy="14280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2FBE5B-97A9-1847-BEE7-140957EC6FEC}"/>
                </a:ext>
              </a:extLst>
            </p:cNvPr>
            <p:cNvSpPr txBox="1"/>
            <p:nvPr/>
          </p:nvSpPr>
          <p:spPr>
            <a:xfrm>
              <a:off x="622431" y="1304982"/>
              <a:ext cx="4547286" cy="1181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80"/>
                </a:lnSpc>
              </a:pPr>
              <a:r>
                <a:rPr lang="en-US" sz="4400" dirty="0">
                  <a:solidFill>
                    <a:schemeClr val="bg1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Career &amp; Education Resources</a:t>
              </a:r>
              <a:endParaRPr lang="en-US" sz="3600" dirty="0">
                <a:solidFill>
                  <a:schemeClr val="bg1"/>
                </a:solidFill>
                <a:latin typeface="Khand" panose="02000000000000000000" pitchFamily="2" charset="77"/>
                <a:cs typeface="Khand" panose="02000000000000000000" pitchFamily="2" charset="77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6A5DE42-AE46-864D-8F00-44914760E39A}"/>
                </a:ext>
              </a:extLst>
            </p:cNvPr>
            <p:cNvCxnSpPr>
              <a:cxnSpLocks/>
            </p:cNvCxnSpPr>
            <p:nvPr/>
          </p:nvCxnSpPr>
          <p:spPr>
            <a:xfrm>
              <a:off x="830753" y="2733002"/>
              <a:ext cx="4130642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BF8CEAF-2CA6-9748-B386-945520420E01}"/>
              </a:ext>
            </a:extLst>
          </p:cNvPr>
          <p:cNvSpPr txBox="1"/>
          <p:nvPr/>
        </p:nvSpPr>
        <p:spPr>
          <a:xfrm>
            <a:off x="655433" y="2176971"/>
            <a:ext cx="4547285" cy="5250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of education and career support services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n-person career and education counseling services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 to make empowered choices</a:t>
            </a:r>
            <a:b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search by identity, location, population, and more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77"/>
                <a:cs typeface="Khand" panose="02000000000000000000" pitchFamily="2" charset="77"/>
              </a:rPr>
              <a:t>.</a:t>
            </a:r>
          </a:p>
        </p:txBody>
      </p:sp>
      <p:pic>
        <p:nvPicPr>
          <p:cNvPr id="5" name="Picture 4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620F5DEC-63DE-854E-B043-813D1BF2875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89" y="376054"/>
            <a:ext cx="1496158" cy="1496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17574D-54FC-8541-B649-F5FB2FD54883}"/>
              </a:ext>
            </a:extLst>
          </p:cNvPr>
          <p:cNvSpPr txBox="1"/>
          <p:nvPr/>
        </p:nvSpPr>
        <p:spPr>
          <a:xfrm>
            <a:off x="7580293" y="873030"/>
            <a:ext cx="3605618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3200" dirty="0">
                <a:solidFill>
                  <a:srgbClr val="0F4244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EXPLORE CAREERS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9DE960-C605-0244-B849-19A5A7DB2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113" y="4617720"/>
            <a:ext cx="6492239" cy="2240280"/>
          </a:xfrm>
          <a:prstGeom prst="rect">
            <a:avLst/>
          </a:prstGeom>
        </p:spPr>
      </p:pic>
      <p:pic>
        <p:nvPicPr>
          <p:cNvPr id="7" name="Picture 6" descr="A black and yellow logo&#10;&#10;Description automatically generated with low confidence">
            <a:extLst>
              <a:ext uri="{FF2B5EF4-FFF2-40B4-BE49-F238E27FC236}">
                <a16:creationId xmlns:a16="http://schemas.microsoft.com/office/drawing/2014/main" id="{6DE47512-F1CD-1742-B789-61152D49C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89" y="4860144"/>
            <a:ext cx="1496158" cy="14961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FFFECD-ABCE-4083-AA93-2D90307DE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32889" y="2679566"/>
            <a:ext cx="6060679" cy="1496158"/>
            <a:chOff x="5932889" y="2679566"/>
            <a:chExt cx="6060679" cy="1496158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E7AFA72-54E4-F34C-98EA-ABAAFDE6C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2889" y="2679566"/>
              <a:ext cx="1496158" cy="149615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0B80FF-0803-3F40-988A-49D67DF59729}"/>
                </a:ext>
              </a:extLst>
            </p:cNvPr>
            <p:cNvSpPr txBox="1"/>
            <p:nvPr/>
          </p:nvSpPr>
          <p:spPr>
            <a:xfrm>
              <a:off x="7499092" y="3179588"/>
              <a:ext cx="4494476" cy="56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3200" dirty="0">
                  <a:solidFill>
                    <a:srgbClr val="0F4244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FIND TRAINING AND EDUCATION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A23811-FBC3-E44A-8039-975DB6D7BAF7}"/>
              </a:ext>
            </a:extLst>
          </p:cNvPr>
          <p:cNvSpPr txBox="1"/>
          <p:nvPr/>
        </p:nvSpPr>
        <p:spPr>
          <a:xfrm>
            <a:off x="7580293" y="5299164"/>
            <a:ext cx="3605618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3200" dirty="0">
                <a:solidFill>
                  <a:srgbClr val="0F4244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GET SUPPORT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A2D6E6-97EA-4D79-95D4-8F9393086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2111" y="2248266"/>
            <a:ext cx="6446622" cy="236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3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How you can help">
            <a:extLst>
              <a:ext uri="{FF2B5EF4-FFF2-40B4-BE49-F238E27FC236}">
                <a16:creationId xmlns:a16="http://schemas.microsoft.com/office/drawing/2014/main" id="{76A84690-C3F4-4F3B-B090-740C79EAF719}"/>
              </a:ext>
            </a:extLst>
          </p:cNvPr>
          <p:cNvGrpSpPr/>
          <p:nvPr/>
        </p:nvGrpSpPr>
        <p:grpSpPr>
          <a:xfrm>
            <a:off x="1122124" y="782479"/>
            <a:ext cx="7477126" cy="749101"/>
            <a:chOff x="1519881" y="2252356"/>
            <a:chExt cx="6656395" cy="7491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1377B1-E4CB-E748-8CEF-EEA578D32E5A}"/>
                </a:ext>
              </a:extLst>
            </p:cNvPr>
            <p:cNvSpPr txBox="1"/>
            <p:nvPr/>
          </p:nvSpPr>
          <p:spPr>
            <a:xfrm>
              <a:off x="1733242" y="2345508"/>
              <a:ext cx="6443034" cy="655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4400" dirty="0">
                  <a:solidFill>
                    <a:srgbClr val="278585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Help us get the word out and grow!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859DFB6-B251-8E45-854E-853620D7816F}"/>
                </a:ext>
              </a:extLst>
            </p:cNvPr>
            <p:cNvCxnSpPr>
              <a:cxnSpLocks/>
            </p:cNvCxnSpPr>
            <p:nvPr/>
          </p:nvCxnSpPr>
          <p:spPr>
            <a:xfrm>
              <a:off x="1519881" y="2252356"/>
              <a:ext cx="0" cy="584848"/>
            </a:xfrm>
            <a:prstGeom prst="line">
              <a:avLst/>
            </a:prstGeom>
            <a:ln w="114300">
              <a:solidFill>
                <a:srgbClr val="EF71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633726-8874-B44B-B74C-F575294B1FD4}"/>
              </a:ext>
            </a:extLst>
          </p:cNvPr>
          <p:cNvSpPr txBox="1"/>
          <p:nvPr/>
        </p:nvSpPr>
        <p:spPr>
          <a:xfrm>
            <a:off x="923153" y="1907381"/>
            <a:ext cx="5990585" cy="450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Recommend and demo MyFutureVT with clients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  <a:defRPr/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Let us know who would benefit from a workshop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  <a:defRPr/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Give us feedback on the site (survey link on site)</a:t>
            </a:r>
          </a:p>
          <a:p>
            <a:pPr marL="457200" marR="0" lvl="0" indent="-2921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06F21"/>
              </a:buClr>
              <a:buSzPts val="1000"/>
              <a:buFont typeface="Source Sans Pro"/>
              <a:buChar char="➔"/>
              <a:tabLst/>
              <a:defRPr/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Like Advance Vermont on Facebook, Twitter &amp; LinkedIn</a:t>
            </a:r>
          </a:p>
          <a:p>
            <a:pPr marL="457200" marR="0" lvl="0" indent="-2921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06F21"/>
              </a:buClr>
              <a:buSzPts val="1000"/>
              <a:buFont typeface="Source Sans Pro"/>
              <a:buChar char="➔"/>
              <a:tabLst/>
              <a:defRPr/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Share MyFutureVT in social media, newsletters etc. using our Navigator Toolkit</a:t>
            </a:r>
          </a:p>
          <a:p>
            <a:pPr marL="457200" marR="0" lvl="0" indent="-2921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06F21"/>
              </a:buClr>
              <a:buSzPts val="1000"/>
              <a:buFont typeface="Source Sans Pro"/>
              <a:buChar char="➔"/>
              <a:tabLst/>
              <a:defRPr/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Simply continue what you are doing—thank you!</a:t>
            </a:r>
          </a:p>
          <a:p>
            <a:pPr marL="457200" marR="0" lvl="0" indent="-2921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06F21"/>
              </a:buClr>
              <a:buSzPts val="1000"/>
              <a:buFont typeface="Source Sans Pro"/>
              <a:buChar char="➔"/>
              <a:tabLst/>
              <a:defRPr/>
            </a:pPr>
            <a:endParaRPr lang="en-US" sz="2000" kern="0" dirty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  <a:p>
            <a:pPr marL="457200" marR="0" lvl="0" indent="-2921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06F21"/>
              </a:buClr>
              <a:buSzPts val="1000"/>
              <a:buFont typeface="Source Sans Pro"/>
              <a:buChar char="➔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  <p:pic>
        <p:nvPicPr>
          <p:cNvPr id="4" name="Picture 3" descr="A picture containing person, young, child, loudspeaker&#10;&#10;Description automatically generated">
            <a:extLst>
              <a:ext uri="{FF2B5EF4-FFF2-40B4-BE49-F238E27FC236}">
                <a16:creationId xmlns:a16="http://schemas.microsoft.com/office/drawing/2014/main" id="{3E22B5E0-2DAF-44D0-B267-752D58852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91" y="1907381"/>
            <a:ext cx="4571999" cy="30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2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785A6D-297F-3148-AB33-E98007988DFD}"/>
              </a:ext>
            </a:extLst>
          </p:cNvPr>
          <p:cNvSpPr txBox="1"/>
          <p:nvPr/>
        </p:nvSpPr>
        <p:spPr>
          <a:xfrm>
            <a:off x="786235" y="3287199"/>
            <a:ext cx="6012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F4244"/>
                </a:solidFill>
                <a:latin typeface="Source Sans Pro" panose="020B0503030403020204" pitchFamily="34" charset="77"/>
                <a:cs typeface="Khand" panose="02000000000000000000" pitchFamily="2" charset="77"/>
              </a:rPr>
              <a:t>Amanda Chase, Director of Strategic Engagement</a:t>
            </a:r>
          </a:p>
          <a:p>
            <a:r>
              <a:rPr lang="en-US" sz="2000" b="1" u="sng" dirty="0">
                <a:solidFill>
                  <a:srgbClr val="278585"/>
                </a:solidFill>
                <a:latin typeface="Source Sans Pro" panose="020B0503030403020204" pitchFamily="34" charset="77"/>
                <a:cs typeface="Khand" panose="02000000000000000000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chase@advancevermont.org</a:t>
            </a:r>
            <a:r>
              <a:rPr lang="en-US" sz="2000" b="1" u="sng" dirty="0">
                <a:solidFill>
                  <a:srgbClr val="278585"/>
                </a:solidFill>
                <a:latin typeface="Source Sans Pro" panose="020B0503030403020204" pitchFamily="34" charset="77"/>
                <a:cs typeface="Khand" panose="02000000000000000000" pitchFamily="2" charset="77"/>
              </a:rPr>
              <a:t> </a:t>
            </a:r>
          </a:p>
          <a:p>
            <a:endParaRPr lang="en-US" sz="2000" b="1" dirty="0">
              <a:solidFill>
                <a:srgbClr val="0F4244"/>
              </a:solidFill>
              <a:latin typeface="Source Sans Pro" panose="020B0503030403020204" pitchFamily="34" charset="77"/>
              <a:cs typeface="Khand" panose="02000000000000000000" pitchFamily="2" charset="77"/>
            </a:endParaRPr>
          </a:p>
          <a:p>
            <a:r>
              <a:rPr lang="en-US" sz="2000" b="1" dirty="0">
                <a:solidFill>
                  <a:srgbClr val="0F4244"/>
                </a:solidFill>
                <a:latin typeface="Source Sans Pro" panose="020B0503030403020204" pitchFamily="34" charset="77"/>
                <a:cs typeface="Khand" panose="02000000000000000000" pitchFamily="2" charset="77"/>
              </a:rPr>
              <a:t>Tom Cheney, Executive Director</a:t>
            </a:r>
          </a:p>
          <a:p>
            <a:r>
              <a:rPr lang="en-US" sz="2000" b="1" dirty="0">
                <a:solidFill>
                  <a:srgbClr val="278585"/>
                </a:solidFill>
                <a:latin typeface="Source Sans Pro" panose="020B0503030403020204" pitchFamily="34" charset="77"/>
                <a:cs typeface="Khand" panose="02000000000000000000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cheney@advancevermont.org</a:t>
            </a:r>
            <a:endParaRPr lang="en-US" sz="2000" b="1" dirty="0">
              <a:solidFill>
                <a:srgbClr val="278585"/>
              </a:solidFill>
              <a:latin typeface="Source Sans Pro" panose="020B0503030403020204" pitchFamily="34" charset="77"/>
              <a:cs typeface="Khand" panose="02000000000000000000" pitchFamily="2" charset="77"/>
            </a:endParaRPr>
          </a:p>
          <a:p>
            <a:endParaRPr lang="en-US" sz="2000" dirty="0">
              <a:solidFill>
                <a:srgbClr val="0F4244"/>
              </a:solidFill>
              <a:latin typeface="Source Sans Pro" panose="020B0503030403020204" pitchFamily="34" charset="77"/>
              <a:cs typeface="Khand" panose="02000000000000000000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F424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Visit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78585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advancevermont.org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78585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F424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&amp;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78585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MyFutureVT.org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278585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000" b="1" dirty="0">
              <a:solidFill>
                <a:srgbClr val="0F4244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Source Sans Pro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000" b="1" dirty="0">
                <a:solidFill>
                  <a:srgbClr val="0F4244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Pro"/>
              </a:rPr>
              <a:t>Follow us on </a:t>
            </a:r>
            <a:r>
              <a:rPr lang="en-US" sz="2000" b="1" dirty="0">
                <a:solidFill>
                  <a:srgbClr val="278585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Pr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en-US" sz="2000" b="1" dirty="0">
                <a:solidFill>
                  <a:srgbClr val="0F4244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Pro"/>
              </a:rPr>
              <a:t>, </a:t>
            </a:r>
            <a:r>
              <a:rPr lang="en-US" sz="2000" b="1" dirty="0">
                <a:solidFill>
                  <a:srgbClr val="278585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Pr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en-US" sz="2000" b="1" dirty="0">
                <a:solidFill>
                  <a:srgbClr val="0F4244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Pro"/>
              </a:rPr>
              <a:t>, </a:t>
            </a:r>
            <a:r>
              <a:rPr lang="en-US" sz="2000" b="1" dirty="0">
                <a:solidFill>
                  <a:srgbClr val="278585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Pro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en-US" sz="2000" b="1" dirty="0">
                <a:solidFill>
                  <a:srgbClr val="0F4244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Pro"/>
              </a:rPr>
              <a:t> </a:t>
            </a:r>
          </a:p>
          <a:p>
            <a:pPr>
              <a:buClr>
                <a:srgbClr val="000000"/>
              </a:buClr>
              <a:defRPr/>
            </a:pPr>
            <a:r>
              <a:rPr lang="en-US" sz="2000" b="1" dirty="0">
                <a:solidFill>
                  <a:srgbClr val="0F4244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Pro"/>
              </a:rPr>
              <a:t>@advancevt</a:t>
            </a:r>
            <a:endParaRPr lang="en-US" sz="2000" dirty="0">
              <a:solidFill>
                <a:srgbClr val="0F424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Source Sans Pro" panose="020B0503030403020204" pitchFamily="34" charset="77"/>
              <a:cs typeface="Khand" panose="02000000000000000000" pitchFamily="2" charset="77"/>
            </a:endParaRPr>
          </a:p>
        </p:txBody>
      </p:sp>
      <p:grpSp>
        <p:nvGrpSpPr>
          <p:cNvPr id="7" name="Group 6" descr="Thank you. Please be in touch.">
            <a:extLst>
              <a:ext uri="{FF2B5EF4-FFF2-40B4-BE49-F238E27FC236}">
                <a16:creationId xmlns:a16="http://schemas.microsoft.com/office/drawing/2014/main" id="{0C712616-BBA0-4DCA-AF07-248B8C86AB93}"/>
              </a:ext>
            </a:extLst>
          </p:cNvPr>
          <p:cNvGrpSpPr/>
          <p:nvPr/>
        </p:nvGrpSpPr>
        <p:grpSpPr>
          <a:xfrm>
            <a:off x="786235" y="2226799"/>
            <a:ext cx="9239272" cy="923330"/>
            <a:chOff x="1519881" y="2252356"/>
            <a:chExt cx="9239272" cy="9233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D894F20-A7D2-E843-A0AD-0851D8C8D407}"/>
                </a:ext>
              </a:extLst>
            </p:cNvPr>
            <p:cNvSpPr txBox="1"/>
            <p:nvPr/>
          </p:nvSpPr>
          <p:spPr>
            <a:xfrm>
              <a:off x="1742302" y="2252356"/>
              <a:ext cx="90168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0F4244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Thank you. Please be in touch.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ECEA258-88D4-834D-9AF7-5E378894F633}"/>
                </a:ext>
              </a:extLst>
            </p:cNvPr>
            <p:cNvCxnSpPr>
              <a:cxnSpLocks/>
            </p:cNvCxnSpPr>
            <p:nvPr/>
          </p:nvCxnSpPr>
          <p:spPr>
            <a:xfrm>
              <a:off x="1519881" y="2252356"/>
              <a:ext cx="0" cy="704336"/>
            </a:xfrm>
            <a:prstGeom prst="line">
              <a:avLst/>
            </a:prstGeom>
            <a:ln w="114300">
              <a:solidFill>
                <a:srgbClr val="EF71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9E928E9-6A8A-472C-A8D3-1AA33689DE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409" y="210645"/>
            <a:ext cx="5842318" cy="17372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0A1D87-A9C9-410B-9A95-5D0E3EB47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7731" y="102550"/>
            <a:ext cx="2546647" cy="700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2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State Goal: 70x2025">
            <a:extLst>
              <a:ext uri="{FF2B5EF4-FFF2-40B4-BE49-F238E27FC236}">
                <a16:creationId xmlns:a16="http://schemas.microsoft.com/office/drawing/2014/main" id="{A6447861-257C-49FB-B96D-917CF1716A2E}"/>
              </a:ext>
            </a:extLst>
          </p:cNvPr>
          <p:cNvGrpSpPr/>
          <p:nvPr/>
        </p:nvGrpSpPr>
        <p:grpSpPr>
          <a:xfrm>
            <a:off x="1122125" y="782479"/>
            <a:ext cx="5007973" cy="1168047"/>
            <a:chOff x="1519881" y="2252356"/>
            <a:chExt cx="5007973" cy="116804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E02E1C-7909-4FB3-9DA2-FFBCFA754CD5}"/>
                </a:ext>
              </a:extLst>
            </p:cNvPr>
            <p:cNvSpPr txBox="1"/>
            <p:nvPr/>
          </p:nvSpPr>
          <p:spPr>
            <a:xfrm>
              <a:off x="1672805" y="2269447"/>
              <a:ext cx="4855049" cy="1150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4400" dirty="0">
                  <a:solidFill>
                    <a:srgbClr val="278585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State Goal</a:t>
              </a:r>
            </a:p>
            <a:p>
              <a:pPr>
                <a:lnSpc>
                  <a:spcPts val="4080"/>
                </a:lnSpc>
              </a:pPr>
              <a:r>
                <a:rPr lang="en-US" sz="3600" dirty="0">
                  <a:solidFill>
                    <a:srgbClr val="0F4244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70x2025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B34E12D-58CB-4A59-B5D0-9247E6E2CA9D}"/>
                </a:ext>
              </a:extLst>
            </p:cNvPr>
            <p:cNvCxnSpPr>
              <a:cxnSpLocks/>
            </p:cNvCxnSpPr>
            <p:nvPr/>
          </p:nvCxnSpPr>
          <p:spPr>
            <a:xfrm>
              <a:off x="1519881" y="2252356"/>
              <a:ext cx="0" cy="985114"/>
            </a:xfrm>
            <a:prstGeom prst="line">
              <a:avLst/>
            </a:prstGeom>
            <a:ln w="114300">
              <a:solidFill>
                <a:srgbClr val="EF71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59DFB6-B251-8E45-854E-853620D7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22125" y="782479"/>
            <a:ext cx="0" cy="584848"/>
          </a:xfrm>
          <a:prstGeom prst="line">
            <a:avLst/>
          </a:prstGeom>
          <a:ln w="114300">
            <a:solidFill>
              <a:srgbClr val="EF7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61;p14">
            <a:extLst>
              <a:ext uri="{FF2B5EF4-FFF2-40B4-BE49-F238E27FC236}">
                <a16:creationId xmlns:a16="http://schemas.microsoft.com/office/drawing/2014/main" id="{8139BD16-E18F-434D-9BA1-3ACDC0A393FF}"/>
              </a:ext>
            </a:extLst>
          </p:cNvPr>
          <p:cNvSpPr txBox="1"/>
          <p:nvPr/>
        </p:nvSpPr>
        <p:spPr>
          <a:xfrm>
            <a:off x="1275049" y="2456408"/>
            <a:ext cx="96419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434343"/>
              </a:buClr>
            </a:pPr>
            <a:r>
              <a:rPr lang="en-US" sz="2800" i="1" dirty="0">
                <a:solidFill>
                  <a:srgbClr val="434343"/>
                </a:solidFill>
                <a:highlight>
                  <a:srgbClr val="FFFFFF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“It shall be the goal of the State of Vermont that not less than </a:t>
            </a:r>
            <a:r>
              <a:rPr lang="en-US" sz="2800" b="1" i="1" dirty="0">
                <a:solidFill>
                  <a:srgbClr val="434343"/>
                </a:solidFill>
                <a:highlight>
                  <a:srgbClr val="FFFFFF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70 percent of working age Vermonters will hold a credential of value</a:t>
            </a:r>
            <a:r>
              <a:rPr lang="en-US" sz="2800" i="1" dirty="0">
                <a:solidFill>
                  <a:srgbClr val="434343"/>
                </a:solidFill>
                <a:highlight>
                  <a:srgbClr val="FFFFFF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, as defined by the State Workforce Development Board, </a:t>
            </a:r>
            <a:r>
              <a:rPr lang="en-US" sz="2800" b="1" i="1" dirty="0">
                <a:solidFill>
                  <a:srgbClr val="434343"/>
                </a:solidFill>
                <a:highlight>
                  <a:srgbClr val="FFFFFF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by the year 2025</a:t>
            </a:r>
            <a:r>
              <a:rPr lang="en-US" sz="2800" i="1" dirty="0">
                <a:solidFill>
                  <a:srgbClr val="434343"/>
                </a:solidFill>
                <a:highlight>
                  <a:srgbClr val="FFFFFF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” </a:t>
            </a:r>
          </a:p>
          <a:p>
            <a:pPr lvl="0">
              <a:buClr>
                <a:srgbClr val="434343"/>
              </a:buClr>
            </a:pPr>
            <a:r>
              <a:rPr lang="en-US" sz="2800" i="1" dirty="0">
                <a:solidFill>
                  <a:srgbClr val="434343"/>
                </a:solidFill>
                <a:highlight>
                  <a:srgbClr val="FFFFFF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					– Act 80 of 2019</a:t>
            </a:r>
          </a:p>
          <a:p>
            <a:pPr marL="45085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06F21"/>
              </a:buClr>
              <a:buSzPts val="1000"/>
              <a:buFont typeface="Arial" panose="020B0604020202020204" pitchFamily="34" charset="0"/>
              <a:buChar char="•"/>
            </a:pPr>
            <a:endParaRPr dirty="0">
              <a:solidFill>
                <a:srgbClr val="434343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4143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4143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8B184C55-20E8-491B-AC49-9CCF80F58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414" y="4533633"/>
            <a:ext cx="8877172" cy="17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9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What Advance Vermont Does">
            <a:extLst>
              <a:ext uri="{FF2B5EF4-FFF2-40B4-BE49-F238E27FC236}">
                <a16:creationId xmlns:a16="http://schemas.microsoft.com/office/drawing/2014/main" id="{76A84690-C3F4-4F3B-B090-740C79EAF719}"/>
              </a:ext>
            </a:extLst>
          </p:cNvPr>
          <p:cNvGrpSpPr/>
          <p:nvPr/>
        </p:nvGrpSpPr>
        <p:grpSpPr>
          <a:xfrm>
            <a:off x="1122125" y="782479"/>
            <a:ext cx="6487449" cy="749101"/>
            <a:chOff x="1519881" y="2252356"/>
            <a:chExt cx="6487449" cy="7491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1377B1-E4CB-E748-8CEF-EEA578D32E5A}"/>
                </a:ext>
              </a:extLst>
            </p:cNvPr>
            <p:cNvSpPr txBox="1"/>
            <p:nvPr/>
          </p:nvSpPr>
          <p:spPr>
            <a:xfrm>
              <a:off x="1733244" y="2345508"/>
              <a:ext cx="6274086" cy="655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4400" dirty="0">
                  <a:solidFill>
                    <a:srgbClr val="278585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What Advance Vermont Does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859DFB6-B251-8E45-854E-853620D7816F}"/>
                </a:ext>
              </a:extLst>
            </p:cNvPr>
            <p:cNvCxnSpPr>
              <a:cxnSpLocks/>
            </p:cNvCxnSpPr>
            <p:nvPr/>
          </p:nvCxnSpPr>
          <p:spPr>
            <a:xfrm>
              <a:off x="1519881" y="2252356"/>
              <a:ext cx="0" cy="584848"/>
            </a:xfrm>
            <a:prstGeom prst="line">
              <a:avLst/>
            </a:prstGeom>
            <a:ln w="114300">
              <a:solidFill>
                <a:srgbClr val="EF71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633726-8874-B44B-B74C-F575294B1FD4}"/>
              </a:ext>
            </a:extLst>
          </p:cNvPr>
          <p:cNvSpPr txBox="1"/>
          <p:nvPr/>
        </p:nvSpPr>
        <p:spPr>
          <a:xfrm>
            <a:off x="965684" y="2213447"/>
            <a:ext cx="5990585" cy="253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Advance the civic and economic vitality of Vermont by:</a:t>
            </a:r>
          </a:p>
          <a:p>
            <a:pPr marL="457200" marR="0" lvl="0" indent="-2921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06F21"/>
              </a:buClr>
              <a:buSzPts val="1000"/>
              <a:buFont typeface="Source Sans Pro"/>
              <a:buChar char="➔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Growing the number of Vermonters with education and training after high school </a:t>
            </a:r>
          </a:p>
          <a:p>
            <a:pPr marL="457200" marR="0" lvl="0" indent="-2921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06F21"/>
              </a:buClr>
              <a:buSzPts val="1000"/>
              <a:buFont typeface="Source Sans Pro"/>
              <a:buChar char="➔"/>
              <a:tabLst/>
              <a:defRPr/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I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ncreasing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 equity in educational attainment</a:t>
            </a:r>
          </a:p>
          <a:p>
            <a:pPr marL="457200" marR="0" lvl="0" indent="-2921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06F21"/>
              </a:buClr>
              <a:buSzPts val="1000"/>
              <a:buFont typeface="Source Sans Pro"/>
              <a:buChar char="➔"/>
              <a:tabLst/>
              <a:defRPr/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trengthening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 connections between education, training, and employment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EFE6203-2A5B-4CBA-9B22-ECDF9E16D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574" y="1074903"/>
            <a:ext cx="4195095" cy="40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Just some of our partners">
            <a:extLst>
              <a:ext uri="{FF2B5EF4-FFF2-40B4-BE49-F238E27FC236}">
                <a16:creationId xmlns:a16="http://schemas.microsoft.com/office/drawing/2014/main" id="{76A84690-C3F4-4F3B-B090-740C79EAF719}"/>
              </a:ext>
            </a:extLst>
          </p:cNvPr>
          <p:cNvGrpSpPr/>
          <p:nvPr/>
        </p:nvGrpSpPr>
        <p:grpSpPr>
          <a:xfrm>
            <a:off x="1122125" y="782479"/>
            <a:ext cx="5987974" cy="749101"/>
            <a:chOff x="1519881" y="2252356"/>
            <a:chExt cx="5987974" cy="7491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1377B1-E4CB-E748-8CEF-EEA578D32E5A}"/>
                </a:ext>
              </a:extLst>
            </p:cNvPr>
            <p:cNvSpPr txBox="1"/>
            <p:nvPr/>
          </p:nvSpPr>
          <p:spPr>
            <a:xfrm>
              <a:off x="1733244" y="2345508"/>
              <a:ext cx="5774611" cy="655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4400" dirty="0">
                  <a:solidFill>
                    <a:srgbClr val="278585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Just Some of Our Partners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859DFB6-B251-8E45-854E-853620D7816F}"/>
                </a:ext>
              </a:extLst>
            </p:cNvPr>
            <p:cNvCxnSpPr>
              <a:cxnSpLocks/>
            </p:cNvCxnSpPr>
            <p:nvPr/>
          </p:nvCxnSpPr>
          <p:spPr>
            <a:xfrm>
              <a:off x="1519881" y="2252356"/>
              <a:ext cx="0" cy="584848"/>
            </a:xfrm>
            <a:prstGeom prst="line">
              <a:avLst/>
            </a:prstGeom>
            <a:ln w="114300">
              <a:solidFill>
                <a:srgbClr val="EF71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FF476BB-5BBE-4E17-936C-307C74E884BB}"/>
              </a:ext>
            </a:extLst>
          </p:cNvPr>
          <p:cNvSpPr/>
          <p:nvPr/>
        </p:nvSpPr>
        <p:spPr>
          <a:xfrm>
            <a:off x="562599" y="1762316"/>
            <a:ext cx="11066802" cy="4343881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Alchemist Foundation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ACCD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AOE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Brattleboro Development Credit Corporation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Careers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Creative Workforce Solutions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CTE (youth and adult)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McClure Foundation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NEBHE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State Workforce Development Board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VDOL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Vermont State Colleges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Vermont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Vermont Adult Learning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Vermont Business Roundtable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VBSR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Vermont Community Engagement Lab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Vermont Principals Association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Vermont’s private colleges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endParaRPr lang="en-US" sz="1600" b="1" dirty="0">
              <a:solidFill>
                <a:schemeClr val="bg1">
                  <a:lumMod val="50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Vermont School Counselors Association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VSAC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Vermont Talent Pipeline Management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Vermont VocRehab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Vermont Works for Women</a:t>
            </a: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endParaRPr lang="en-US" sz="1600" b="1" dirty="0">
              <a:solidFill>
                <a:schemeClr val="bg1">
                  <a:lumMod val="50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endParaRPr lang="en-US" sz="1600" b="1" dirty="0">
              <a:solidFill>
                <a:schemeClr val="bg1">
                  <a:lumMod val="50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908156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Problem Statement">
            <a:extLst>
              <a:ext uri="{FF2B5EF4-FFF2-40B4-BE49-F238E27FC236}">
                <a16:creationId xmlns:a16="http://schemas.microsoft.com/office/drawing/2014/main" id="{76A84690-C3F4-4F3B-B090-740C79EAF719}"/>
              </a:ext>
            </a:extLst>
          </p:cNvPr>
          <p:cNvGrpSpPr/>
          <p:nvPr/>
        </p:nvGrpSpPr>
        <p:grpSpPr>
          <a:xfrm>
            <a:off x="1122125" y="782479"/>
            <a:ext cx="5068412" cy="749101"/>
            <a:chOff x="1519881" y="2252356"/>
            <a:chExt cx="5068412" cy="7491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1377B1-E4CB-E748-8CEF-EEA578D32E5A}"/>
                </a:ext>
              </a:extLst>
            </p:cNvPr>
            <p:cNvSpPr txBox="1"/>
            <p:nvPr/>
          </p:nvSpPr>
          <p:spPr>
            <a:xfrm>
              <a:off x="1733244" y="2345508"/>
              <a:ext cx="4855049" cy="655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4400" dirty="0">
                  <a:solidFill>
                    <a:srgbClr val="278585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Problem Statement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859DFB6-B251-8E45-854E-853620D7816F}"/>
                </a:ext>
              </a:extLst>
            </p:cNvPr>
            <p:cNvCxnSpPr>
              <a:cxnSpLocks/>
            </p:cNvCxnSpPr>
            <p:nvPr/>
          </p:nvCxnSpPr>
          <p:spPr>
            <a:xfrm>
              <a:off x="1519881" y="2252356"/>
              <a:ext cx="0" cy="584848"/>
            </a:xfrm>
            <a:prstGeom prst="line">
              <a:avLst/>
            </a:prstGeom>
            <a:ln w="114300">
              <a:solidFill>
                <a:srgbClr val="EF71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633726-8874-B44B-B74C-F575294B1FD4}"/>
              </a:ext>
            </a:extLst>
          </p:cNvPr>
          <p:cNvSpPr txBox="1"/>
          <p:nvPr/>
        </p:nvSpPr>
        <p:spPr>
          <a:xfrm>
            <a:off x="677746" y="2213447"/>
            <a:ext cx="6278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Sifting through hundreds of resources to identify, evaluate, and access relevant information is confusing, costly, and time consuming.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Vermonters need accessible and clear information about their education, training, and career options.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02BB79-3EB5-4CC0-B4ED-9CDA50B15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933" y="1367327"/>
            <a:ext cx="44100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6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C8A670D-DB81-FC48-911B-821D7FE92EC9}"/>
              </a:ext>
            </a:extLst>
          </p:cNvPr>
          <p:cNvSpPr txBox="1"/>
          <p:nvPr/>
        </p:nvSpPr>
        <p:spPr>
          <a:xfrm>
            <a:off x="1311753" y="2895802"/>
            <a:ext cx="4696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77"/>
                <a:cs typeface="Khand" panose="02000000000000000000" pitchFamily="2" charset="77"/>
              </a:rPr>
              <a:t>Vermont’s free one-stop shop for education and career resources.</a:t>
            </a:r>
          </a:p>
        </p:txBody>
      </p:sp>
      <p:pic>
        <p:nvPicPr>
          <p:cNvPr id="21" name="Picture 20" descr="MyFutureVT logo">
            <a:hlinkClick r:id="rId4"/>
            <a:extLst>
              <a:ext uri="{FF2B5EF4-FFF2-40B4-BE49-F238E27FC236}">
                <a16:creationId xmlns:a16="http://schemas.microsoft.com/office/drawing/2014/main" id="{4BDD77C9-4CFB-4FDB-9FCD-DA4ECD6B9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142" y="419514"/>
            <a:ext cx="3876675" cy="52006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12FE77-8DC1-4EF9-B3BA-994A33ED8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5181" y="2744090"/>
            <a:ext cx="74758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86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MyFutureVT: Designed with the User at the Center">
            <a:extLst>
              <a:ext uri="{FF2B5EF4-FFF2-40B4-BE49-F238E27FC236}">
                <a16:creationId xmlns:a16="http://schemas.microsoft.com/office/drawing/2014/main" id="{76A84690-C3F4-4F3B-B090-740C79EAF719}"/>
              </a:ext>
            </a:extLst>
          </p:cNvPr>
          <p:cNvGrpSpPr/>
          <p:nvPr/>
        </p:nvGrpSpPr>
        <p:grpSpPr>
          <a:xfrm>
            <a:off x="1122125" y="782479"/>
            <a:ext cx="5077471" cy="1676741"/>
            <a:chOff x="1519881" y="2252356"/>
            <a:chExt cx="5077471" cy="16767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1377B1-E4CB-E748-8CEF-EEA578D32E5A}"/>
                </a:ext>
              </a:extLst>
            </p:cNvPr>
            <p:cNvSpPr txBox="1"/>
            <p:nvPr/>
          </p:nvSpPr>
          <p:spPr>
            <a:xfrm>
              <a:off x="1742303" y="2252356"/>
              <a:ext cx="4855049" cy="1676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4400" dirty="0">
                  <a:solidFill>
                    <a:srgbClr val="278585"/>
                  </a:solidFill>
                  <a:latin typeface="Khand" panose="02000000000000000000" pitchFamily="2" charset="77"/>
                  <a:cs typeface="Khand" panose="02000000000000000000" pitchFamily="2" charset="77"/>
                  <a:hlinkClick r:id="rId4"/>
                </a:rPr>
                <a:t>MyFutureVT</a:t>
              </a:r>
              <a:endParaRPr lang="en-US" sz="4400" dirty="0">
                <a:solidFill>
                  <a:srgbClr val="278585"/>
                </a:solidFill>
                <a:latin typeface="Khand" panose="02000000000000000000" pitchFamily="2" charset="77"/>
                <a:cs typeface="Khand" panose="02000000000000000000" pitchFamily="2" charset="77"/>
              </a:endParaRPr>
            </a:p>
            <a:p>
              <a:pPr>
                <a:lnSpc>
                  <a:spcPts val="4080"/>
                </a:lnSpc>
              </a:pPr>
              <a:r>
                <a:rPr lang="en-US" sz="3600" dirty="0">
                  <a:solidFill>
                    <a:srgbClr val="0F4244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Designed with the User at the Center.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859DFB6-B251-8E45-854E-853620D7816F}"/>
                </a:ext>
              </a:extLst>
            </p:cNvPr>
            <p:cNvCxnSpPr>
              <a:cxnSpLocks/>
            </p:cNvCxnSpPr>
            <p:nvPr/>
          </p:nvCxnSpPr>
          <p:spPr>
            <a:xfrm>
              <a:off x="1519881" y="2252356"/>
              <a:ext cx="0" cy="985114"/>
            </a:xfrm>
            <a:prstGeom prst="line">
              <a:avLst/>
            </a:prstGeom>
            <a:ln w="114300">
              <a:solidFill>
                <a:srgbClr val="EF71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220025-9D88-4AA6-9301-83E24C90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45631" y="410340"/>
            <a:ext cx="5946369" cy="3139807"/>
            <a:chOff x="5763169" y="528810"/>
            <a:chExt cx="5946369" cy="313980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FE641EC-8A19-4843-8AEE-067E8377A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3169" y="784354"/>
              <a:ext cx="2923542" cy="245079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137CCA-E49F-4359-B776-E2AE7BC80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4083" y="528810"/>
              <a:ext cx="3745455" cy="313980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F6C8B6D-41D3-4ACD-9F89-9E903A8BDAE3}"/>
              </a:ext>
            </a:extLst>
          </p:cNvPr>
          <p:cNvSpPr txBox="1"/>
          <p:nvPr/>
        </p:nvSpPr>
        <p:spPr>
          <a:xfrm>
            <a:off x="937522" y="3045141"/>
            <a:ext cx="7919398" cy="3061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Target Audience: </a:t>
            </a: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J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ob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 seekers, prospective students, and navigators; </a:t>
            </a: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all Vermonters but especially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disadvantaged populations </a:t>
            </a:r>
          </a:p>
          <a:p>
            <a:pPr marL="165100" marR="0" lvl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06F21"/>
              </a:buClr>
              <a:buSzPts val="1000"/>
              <a:tabLst/>
              <a:defRPr/>
            </a:pPr>
            <a:r>
              <a:rPr lang="en-US" sz="2000" b="1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Designed to be:</a:t>
            </a: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 </a:t>
            </a:r>
          </a:p>
          <a:p>
            <a:pPr marL="914400" lvl="1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 </a:t>
            </a: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A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ccessible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 for people with disabilities and is written at an 8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th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 grad</a:t>
            </a: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e reading level</a:t>
            </a:r>
          </a:p>
          <a:p>
            <a:pPr marL="914400" lvl="1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Works on a mobile device</a:t>
            </a:r>
          </a:p>
          <a:p>
            <a:pPr marL="914400" lvl="1" indent="-292100">
              <a:lnSpc>
                <a:spcPct val="115000"/>
              </a:lnSpc>
              <a:spcBef>
                <a:spcPts val="1000"/>
              </a:spcBef>
              <a:buClr>
                <a:srgbClr val="F06F21"/>
              </a:buClr>
              <a:buSzPts val="1000"/>
              <a:buFont typeface="Source Sans Pro"/>
              <a:buChar char="➔"/>
              <a:defRPr/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Bright, colorful and engaging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936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Dialing it in. User Center Language &amp; Tone">
            <a:extLst>
              <a:ext uri="{FF2B5EF4-FFF2-40B4-BE49-F238E27FC236}">
                <a16:creationId xmlns:a16="http://schemas.microsoft.com/office/drawing/2014/main" id="{76A84690-C3F4-4F3B-B090-740C79EAF719}"/>
              </a:ext>
            </a:extLst>
          </p:cNvPr>
          <p:cNvGrpSpPr/>
          <p:nvPr/>
        </p:nvGrpSpPr>
        <p:grpSpPr>
          <a:xfrm>
            <a:off x="1122125" y="782479"/>
            <a:ext cx="5682711" cy="1150956"/>
            <a:chOff x="1519881" y="2252356"/>
            <a:chExt cx="5682711" cy="115095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859DFB6-B251-8E45-854E-853620D7816F}"/>
                </a:ext>
              </a:extLst>
            </p:cNvPr>
            <p:cNvCxnSpPr>
              <a:cxnSpLocks/>
            </p:cNvCxnSpPr>
            <p:nvPr/>
          </p:nvCxnSpPr>
          <p:spPr>
            <a:xfrm>
              <a:off x="1519881" y="2252356"/>
              <a:ext cx="0" cy="985114"/>
            </a:xfrm>
            <a:prstGeom prst="line">
              <a:avLst/>
            </a:prstGeom>
            <a:ln w="114300">
              <a:solidFill>
                <a:srgbClr val="EF71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1377B1-E4CB-E748-8CEF-EEA578D32E5A}"/>
                </a:ext>
              </a:extLst>
            </p:cNvPr>
            <p:cNvSpPr txBox="1"/>
            <p:nvPr/>
          </p:nvSpPr>
          <p:spPr>
            <a:xfrm>
              <a:off x="1742303" y="2252356"/>
              <a:ext cx="5460289" cy="1150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4400" dirty="0">
                  <a:solidFill>
                    <a:srgbClr val="278585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Dialing it in.</a:t>
              </a:r>
            </a:p>
            <a:p>
              <a:pPr>
                <a:lnSpc>
                  <a:spcPts val="4080"/>
                </a:lnSpc>
              </a:pPr>
              <a:r>
                <a:rPr lang="en-US" sz="3600" dirty="0">
                  <a:solidFill>
                    <a:srgbClr val="0F4244"/>
                  </a:solidFill>
                  <a:latin typeface="Khand" panose="02000000000000000000" pitchFamily="2" charset="77"/>
                  <a:cs typeface="Khand" panose="02000000000000000000" pitchFamily="2" charset="77"/>
                </a:rPr>
                <a:t>User Centered Language &amp; Tone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F6C8B6D-41D3-4ACD-9F89-9E903A8BDAE3}"/>
              </a:ext>
            </a:extLst>
          </p:cNvPr>
          <p:cNvSpPr txBox="1"/>
          <p:nvPr/>
        </p:nvSpPr>
        <p:spPr>
          <a:xfrm>
            <a:off x="958786" y="2556251"/>
            <a:ext cx="5665298" cy="280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Emphasize empowerment and choice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Focus on inclusive language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Consider the end goal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Reinforce the variety of credentials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Introduce stackable credentials</a:t>
            </a:r>
          </a:p>
        </p:txBody>
      </p:sp>
      <p:pic>
        <p:nvPicPr>
          <p:cNvPr id="4" name="Picture 3" descr="Complex flow chart showing the different paths from Career and Technical Education and High School to Apprenticeship, Certificate, Associate Degree, Bachelor Degree, Advanced Degrees, and eventually, Career">
            <a:extLst>
              <a:ext uri="{FF2B5EF4-FFF2-40B4-BE49-F238E27FC236}">
                <a16:creationId xmlns:a16="http://schemas.microsoft.com/office/drawing/2014/main" id="{25DE421C-8293-4B1B-A3FF-7B504FB33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239" y="1767593"/>
            <a:ext cx="5685761" cy="39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4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09DE960-C605-0244-B849-19A5A7DB2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113" y="4617720"/>
            <a:ext cx="6492239" cy="2240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41F233-D723-A24E-8E0E-CB90DDC59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112" y="0"/>
            <a:ext cx="6492239" cy="2240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2FBE5B-97A9-1847-BEE7-140957EC6FEC}"/>
              </a:ext>
            </a:extLst>
          </p:cNvPr>
          <p:cNvSpPr txBox="1"/>
          <p:nvPr/>
        </p:nvSpPr>
        <p:spPr>
          <a:xfrm>
            <a:off x="622431" y="1304982"/>
            <a:ext cx="4547286" cy="655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4400" dirty="0">
                <a:solidFill>
                  <a:schemeClr val="bg1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3 Entry Points.</a:t>
            </a:r>
            <a:endParaRPr lang="en-US" sz="3600" dirty="0">
              <a:solidFill>
                <a:schemeClr val="bg1"/>
              </a:solidFill>
              <a:latin typeface="Khand" panose="02000000000000000000" pitchFamily="2" charset="77"/>
              <a:cs typeface="Khand" panose="02000000000000000000" pitchFamily="2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A5DE42-AE46-864D-8F00-44914760E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0753" y="2733002"/>
            <a:ext cx="4130642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BF8CEAF-2CA6-9748-B386-945520420E01}"/>
              </a:ext>
            </a:extLst>
          </p:cNvPr>
          <p:cNvSpPr txBox="1"/>
          <p:nvPr/>
        </p:nvSpPr>
        <p:spPr>
          <a:xfrm>
            <a:off x="1056185" y="3085103"/>
            <a:ext cx="380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77"/>
                <a:cs typeface="Khand" panose="02000000000000000000" pitchFamily="2" charset="77"/>
              </a:rPr>
              <a:t>Every user will have different goals.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77"/>
                <a:cs typeface="Khand" panose="02000000000000000000" pitchFamily="2" charset="77"/>
              </a:rPr>
              <a:t>Our hope is to meet them where they are.</a:t>
            </a:r>
          </a:p>
        </p:txBody>
      </p:sp>
      <p:pic>
        <p:nvPicPr>
          <p:cNvPr id="5" name="Picture 4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620F5DEC-63DE-854E-B043-813D1BF28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89" y="376054"/>
            <a:ext cx="1496158" cy="1496158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E7AFA72-54E4-F34C-98EA-ABAAFDE6C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89" y="2679566"/>
            <a:ext cx="1496158" cy="1496158"/>
          </a:xfrm>
          <a:prstGeom prst="rect">
            <a:avLst/>
          </a:prstGeom>
        </p:spPr>
      </p:pic>
      <p:pic>
        <p:nvPicPr>
          <p:cNvPr id="7" name="Picture 6" descr="A black and yellow logo&#10;&#10;Description automatically generated with low confidence">
            <a:extLst>
              <a:ext uri="{FF2B5EF4-FFF2-40B4-BE49-F238E27FC236}">
                <a16:creationId xmlns:a16="http://schemas.microsoft.com/office/drawing/2014/main" id="{6DE47512-F1CD-1742-B789-61152D49C3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89" y="4860144"/>
            <a:ext cx="1496158" cy="1496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17574D-54FC-8541-B649-F5FB2FD54883}"/>
              </a:ext>
            </a:extLst>
          </p:cNvPr>
          <p:cNvSpPr txBox="1"/>
          <p:nvPr/>
        </p:nvSpPr>
        <p:spPr>
          <a:xfrm>
            <a:off x="7580293" y="873030"/>
            <a:ext cx="3605618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3200" dirty="0">
                <a:solidFill>
                  <a:srgbClr val="0F4244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EXPLORE CAREERS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0B80FF-0803-3F40-988A-49D67DF59729}"/>
              </a:ext>
            </a:extLst>
          </p:cNvPr>
          <p:cNvSpPr txBox="1"/>
          <p:nvPr/>
        </p:nvSpPr>
        <p:spPr>
          <a:xfrm>
            <a:off x="7499092" y="3179588"/>
            <a:ext cx="449447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3200" dirty="0">
                <a:solidFill>
                  <a:srgbClr val="0F4244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FIND TRAINING AND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23811-FBC3-E44A-8039-975DB6D7BAF7}"/>
              </a:ext>
            </a:extLst>
          </p:cNvPr>
          <p:cNvSpPr txBox="1"/>
          <p:nvPr/>
        </p:nvSpPr>
        <p:spPr>
          <a:xfrm>
            <a:off x="7580293" y="5299164"/>
            <a:ext cx="3605618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3200" dirty="0">
                <a:solidFill>
                  <a:srgbClr val="0F4244"/>
                </a:solidFill>
                <a:latin typeface="Khand" panose="02000000000000000000" pitchFamily="2" charset="77"/>
                <a:cs typeface="Khand" panose="02000000000000000000" pitchFamily="2" charset="77"/>
              </a:rPr>
              <a:t>GET SUPPORT</a:t>
            </a:r>
          </a:p>
        </p:txBody>
      </p:sp>
    </p:spTree>
    <p:extLst>
      <p:ext uri="{BB962C8B-B14F-4D97-AF65-F5344CB8AC3E}">
        <p14:creationId xmlns:p14="http://schemas.microsoft.com/office/powerpoint/2010/main" val="56588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12943</TotalTime>
  <Words>595</Words>
  <Application>Microsoft Office PowerPoint</Application>
  <PresentationFormat>Widescreen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Khand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Solomon</dc:creator>
  <cp:lastModifiedBy>Amanda Chase</cp:lastModifiedBy>
  <cp:revision>97</cp:revision>
  <dcterms:created xsi:type="dcterms:W3CDTF">2021-03-31T18:04:15Z</dcterms:created>
  <dcterms:modified xsi:type="dcterms:W3CDTF">2022-02-07T21:06:49Z</dcterms:modified>
</cp:coreProperties>
</file>